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6"/>
  </p:notesMasterIdLst>
  <p:sldIdLst>
    <p:sldId id="256" r:id="rId5"/>
    <p:sldId id="257" r:id="rId6"/>
    <p:sldId id="276" r:id="rId7"/>
    <p:sldId id="289" r:id="rId8"/>
    <p:sldId id="287" r:id="rId9"/>
    <p:sldId id="295" r:id="rId10"/>
    <p:sldId id="297" r:id="rId11"/>
    <p:sldId id="296" r:id="rId12"/>
    <p:sldId id="298" r:id="rId13"/>
    <p:sldId id="299" r:id="rId14"/>
    <p:sldId id="271" r:id="rId15"/>
    <p:sldId id="319" r:id="rId16"/>
    <p:sldId id="272" r:id="rId17"/>
    <p:sldId id="273" r:id="rId18"/>
    <p:sldId id="274" r:id="rId19"/>
    <p:sldId id="275" r:id="rId20"/>
    <p:sldId id="278" r:id="rId21"/>
    <p:sldId id="263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25" r:id="rId31"/>
    <p:sldId id="293" r:id="rId32"/>
    <p:sldId id="304" r:id="rId33"/>
    <p:sldId id="305" r:id="rId34"/>
    <p:sldId id="306" r:id="rId35"/>
    <p:sldId id="307" r:id="rId36"/>
    <p:sldId id="308" r:id="rId37"/>
    <p:sldId id="309" r:id="rId38"/>
    <p:sldId id="312" r:id="rId39"/>
    <p:sldId id="310" r:id="rId40"/>
    <p:sldId id="311" r:id="rId41"/>
    <p:sldId id="313" r:id="rId42"/>
    <p:sldId id="315" r:id="rId43"/>
    <p:sldId id="316" r:id="rId44"/>
    <p:sldId id="314" r:id="rId45"/>
  </p:sldIdLst>
  <p:sldSz cx="18288000" cy="10287000"/>
  <p:notesSz cx="6858000" cy="9144000"/>
  <p:embeddedFontLst>
    <p:embeddedFont>
      <p:font typeface="맑은 고딕" panose="020B0503020000020004" pitchFamily="34" charset="-127"/>
      <p:regular r:id="rId47"/>
      <p:bold r:id="rId48"/>
    </p:embeddedFont>
    <p:embeddedFont>
      <p:font typeface="Pretendard Black" panose="020B0604020202020204" charset="-127"/>
      <p:bold r:id="rId49"/>
    </p:embeddedFont>
    <p:embeddedFont>
      <p:font typeface="Pretendard Bold" panose="020B0604020202020204" charset="-127"/>
      <p:bold r:id="rId50"/>
    </p:embeddedFont>
    <p:embeddedFont>
      <p:font typeface="Pretendard ExtraBold" panose="020B0604020202020204" charset="-127"/>
      <p:bold r:id="rId51"/>
    </p:embeddedFont>
    <p:embeddedFont>
      <p:font typeface="Pretendard Light" panose="020B0604020202020204" charset="-127"/>
      <p:regular r:id="rId52"/>
    </p:embeddedFont>
    <p:embeddedFont>
      <p:font typeface="Pretendard Regular" panose="020B0604020202020204" charset="-127"/>
      <p:regular r:id="rId53"/>
    </p:embeddedFont>
    <p:embeddedFont>
      <p:font typeface="Pretendard SemiBold" panose="020B0604020202020204" charset="-127"/>
      <p:bold r:id="rId54"/>
    </p:embeddedFont>
    <p:embeddedFont>
      <p:font typeface="Anek Bangla Expanded Bold" panose="020B0604020202020204" charset="0"/>
      <p:bold r:id="rId55"/>
    </p:embeddedFont>
    <p:embeddedFont>
      <p:font typeface="Anek Bangla Expanded SemiBold" panose="020B0604020202020204" charset="0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36B6A-FA55-EA81-1113-82DA12FEE8CC}" v="693" dt="2025-06-26T11:57:57.897"/>
    <p1510:client id="{8379F368-CFAD-C8E2-6825-304FDA25B64C}" v="1026" dt="2025-06-26T09:06:53.649"/>
    <p1510:client id="{91501001-EE04-6F1D-C288-82E2DEED9EFB}" v="209" dt="2025-06-26T07:33:02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94CFA-4756-48F2-B308-689741E243F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4DCD7-E0E5-41EB-9F77-24D4B115D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9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1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11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64.png"/><Relationship Id="rId4" Type="http://schemas.openxmlformats.org/officeDocument/2006/relationships/image" Target="../media/image15.pn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5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7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8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9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1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2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3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4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5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7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spc="-100">
                <a:solidFill>
                  <a:srgbClr val="595959"/>
                </a:solidFill>
                <a:latin typeface="Anek Bangla Expanded Bold"/>
              </a:rPr>
              <a:t>2025.06.18</a:t>
            </a:r>
            <a:endParaRPr lang="en-US" sz="2000" b="0" i="0" u="none" strike="noStrike" spc="-100">
              <a:solidFill>
                <a:srgbClr val="595959"/>
              </a:solidFill>
              <a:latin typeface="Anek Bangla Expand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38500" y="4749800"/>
            <a:ext cx="118110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9600" spc="100">
                <a:solidFill>
                  <a:srgbClr val="000000"/>
                </a:solidFill>
                <a:ea typeface="Pretendard ExtraBold"/>
              </a:rPr>
              <a:t>가상 피팅 웹 서비스 </a:t>
            </a:r>
            <a:r>
              <a:rPr lang="en-US" sz="9600" b="0" i="0" u="none" strike="noStrike" spc="100">
                <a:solidFill>
                  <a:srgbClr val="000000"/>
                </a:solidFill>
                <a:latin typeface="Pretendard ExtraBold"/>
              </a:rPr>
              <a:t> </a:t>
            </a:r>
            <a:endParaRPr lang="ko-KR" sz="9600" b="0" i="0" u="none" strike="noStrike" spc="100">
              <a:solidFill>
                <a:srgbClr val="000000"/>
              </a:solidFill>
              <a:ea typeface="Pretendard ExtraBold"/>
              <a:cs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spc="-100">
                <a:solidFill>
                  <a:srgbClr val="000000"/>
                </a:solidFill>
                <a:latin typeface="Anek Bangla Expanded Bold"/>
              </a:rPr>
              <a:t>FITCLO</a:t>
            </a:r>
            <a:endParaRPr lang="en-US" sz="2100" b="0" i="0" u="none" strike="noStrike" spc="-100">
              <a:solidFill>
                <a:srgbClr val="000000"/>
              </a:solidFill>
              <a:latin typeface="Anek Bangla Expande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2200">
                <a:solidFill>
                  <a:srgbClr val="000000"/>
                </a:solidFill>
                <a:latin typeface="Pretendard SemiBold"/>
                <a:ea typeface="맑은 고딕"/>
              </a:rPr>
              <a:t>발표자</a:t>
            </a:r>
            <a:r>
              <a:rPr lang="en-US" sz="22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: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200">
                <a:solidFill>
                  <a:srgbClr val="000000"/>
                </a:solidFill>
                <a:latin typeface="Pretendard Regular"/>
                <a:ea typeface="Pretendard Regular"/>
              </a:rPr>
              <a:t>김병준</a:t>
            </a:r>
            <a:r>
              <a:rPr lang="en-US" sz="220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en-US" sz="2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altLang="en-US" sz="2200">
                <a:solidFill>
                  <a:srgbClr val="000000"/>
                </a:solidFill>
                <a:latin typeface="Pretendard Regular"/>
                <a:ea typeface="Pretendard Regular"/>
              </a:rPr>
              <a:t>김우중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endParaRPr lang="en-US" sz="2200" b="0" i="0" u="none" strike="noStrike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67500" y="3111500"/>
            <a:ext cx="49530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9400">
                <a:solidFill>
                  <a:srgbClr val="000000"/>
                </a:solidFill>
                <a:ea typeface="Pretendard Light"/>
              </a:rPr>
              <a:t>FITCLO</a:t>
            </a:r>
            <a:endParaRPr lang="ko-KR" sz="9400" b="0" i="0" u="none" strike="noStrike">
              <a:solidFill>
                <a:srgbClr val="000000"/>
              </a:solidFill>
              <a:ea typeface="Pretendard Light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76320-FACB-66C7-F59D-0D909BFE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2B75A1-CF80-AA08-5379-17AEB63F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8D15844-77BC-8245-4612-B1A8B1566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7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8C4821-6008-FA76-F8E5-8838E1691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9" name="그림 8" descr="폰트, 그래픽, 원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98DE66-CA31-9FE2-74EA-962371B2B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17" y="1934362"/>
            <a:ext cx="1219200" cy="71437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D81F2C-2495-AC46-4845-939CA750E172}"/>
              </a:ext>
            </a:extLst>
          </p:cNvPr>
          <p:cNvGrpSpPr/>
          <p:nvPr/>
        </p:nvGrpSpPr>
        <p:grpSpPr>
          <a:xfrm>
            <a:off x="774700" y="1435100"/>
            <a:ext cx="16370300" cy="2082800"/>
            <a:chOff x="774700" y="1435100"/>
            <a:chExt cx="16370300" cy="2082800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22DC3018-2D42-1699-7184-AAC6D701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72CEFDB6-C9D0-6057-FDE5-4A8FAA16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01A284D2-12CB-0D57-E02A-A6AF63E8E8CC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실행 흐름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AA824A-4E7F-3690-11FE-2F8B608430CF}"/>
              </a:ext>
            </a:extLst>
          </p:cNvPr>
          <p:cNvSpPr>
            <a:spLocks noGrp="1"/>
          </p:cNvSpPr>
          <p:nvPr/>
        </p:nvSpPr>
        <p:spPr>
          <a:xfrm>
            <a:off x="10874222" y="5143654"/>
            <a:ext cx="627225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>
                <a:latin typeface="Pretendard Regular"/>
                <a:ea typeface="Pretendard Regular"/>
              </a:rPr>
              <a:t>로그인 후 출력해줄 피팅 페이지</a:t>
            </a:r>
          </a:p>
          <a:p>
            <a:r>
              <a:rPr lang="ko-KR" altLang="en-US" sz="3000">
                <a:latin typeface="Pretendard Regular"/>
                <a:ea typeface="Pretendard Regular"/>
              </a:rPr>
              <a:t>샘플 이미지를 선택/ 업로드시 </a:t>
            </a:r>
            <a:r>
              <a:rPr lang="ko-KR" altLang="en-US" sz="3000" err="1">
                <a:latin typeface="Pretendard Regular"/>
                <a:ea typeface="Pretendard Regular"/>
              </a:rPr>
              <a:t>피팅결과물을</a:t>
            </a:r>
            <a:r>
              <a:rPr lang="ko-KR" altLang="en-US" sz="3000">
                <a:latin typeface="Pretendard Regular"/>
                <a:ea typeface="Pretendard Regular"/>
              </a:rPr>
              <a:t> 출력해줌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A548F2F9-D4F6-CDC2-9599-23225ECB13A0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6" name="그림 5" descr="의류, 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1609DB-6F58-0B02-062A-13FF8FB17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446" y="3901061"/>
            <a:ext cx="9285843" cy="446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02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66548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5200" y="5930900"/>
            <a:ext cx="317500" cy="279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72784" y="8063759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4. clothes (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의류 테이블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endParaRPr lang="en-US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F9E89C-0BFD-CF0F-4204-DF88921248AE}"/>
              </a:ext>
            </a:extLst>
          </p:cNvPr>
          <p:cNvGrpSpPr/>
          <p:nvPr/>
        </p:nvGrpSpPr>
        <p:grpSpPr>
          <a:xfrm>
            <a:off x="781326" y="1435100"/>
            <a:ext cx="16363674" cy="2082800"/>
            <a:chOff x="781326" y="1435100"/>
            <a:chExt cx="16363674" cy="2082800"/>
          </a:xfrm>
        </p:grpSpPr>
        <p:pic>
          <p:nvPicPr>
            <p:cNvPr id="18" name="Picture 4" descr="스크린샷, 직사각형, 사각형, 사진 액자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D5A19A-6AD3-8AF8-618A-5AC987E18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20" name="Picture 20" descr="그래픽, 블랙, 폰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8EB03BE-AAB5-F352-F11E-71E65429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1326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000">
                <a:solidFill>
                  <a:srgbClr val="000000"/>
                </a:solidFill>
                <a:latin typeface="Pretendard Light"/>
                <a:ea typeface="Pretendard Light"/>
                <a:cs typeface="Calibri"/>
              </a:rPr>
              <a:t>MySQL DATABASE</a:t>
            </a:r>
            <a:endParaRPr lang="en-US" altLang="ko-KR" sz="5000" b="0" i="0" u="none" strike="noStrike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 err="1">
                <a:solidFill>
                  <a:srgbClr val="FFFFFF"/>
                </a:solidFill>
                <a:ea typeface="Pretendard SemiBold"/>
              </a:rPr>
              <a:t>Hamachi란</a:t>
            </a:r>
            <a:r>
              <a:rPr lang="ko-KR" altLang="en-US" sz="2800">
                <a:solidFill>
                  <a:srgbClr val="FFFFFF"/>
                </a:solidFill>
                <a:ea typeface="Pretendard SemiBold"/>
              </a:rPr>
              <a:t>?</a:t>
            </a:r>
            <a:endParaRPr lang="en-US" altLang="ko-KR" sz="2800" b="0" i="0" u="none" strike="noStrike">
              <a:solidFill>
                <a:srgbClr val="FFFFFF"/>
              </a:solidFill>
              <a:latin typeface="Pretendard SemiBold"/>
              <a:ea typeface="Pretendard SemiBold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1. users (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유저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테이블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endParaRPr lang="en-US" altLang="ko-KR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760200" y="57023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2. styles (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스타일 종류 테이블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endParaRPr lang="en-US" altLang="ko-KR" sz="2200" b="0" i="0" u="none" strike="noStrike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60200" y="68834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3. </a:t>
            </a:r>
            <a:r>
              <a:rPr lang="en-US" altLang="ko-KR" sz="2200" spc="-100" err="1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user_styles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 (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회원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~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스타일 연결 테이블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)</a:t>
            </a:r>
            <a:endParaRPr lang="en-US" altLang="ko-KR" sz="2200" spc="-100">
              <a:solidFill>
                <a:srgbClr val="000000"/>
              </a:solidFill>
              <a:ea typeface="Pretendard Regular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9CDA8-7389-FE5B-4F08-5A49C97C2C3D}"/>
              </a:ext>
            </a:extLst>
          </p:cNvPr>
          <p:cNvSpPr txBox="1"/>
          <p:nvPr/>
        </p:nvSpPr>
        <p:spPr>
          <a:xfrm>
            <a:off x="10972800" y="702990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DE7269-F90D-DECB-2A00-A53DB6B8D3F3}"/>
              </a:ext>
            </a:extLst>
          </p:cNvPr>
          <p:cNvSpPr txBox="1"/>
          <p:nvPr/>
        </p:nvSpPr>
        <p:spPr>
          <a:xfrm>
            <a:off x="10972800" y="8095793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942F47-56DB-4920-AA6C-360AC06288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22" y="4356652"/>
            <a:ext cx="4800855" cy="37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B9A58-69BF-DD99-A35C-C7C0BA2FF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9C2E00-2793-331F-4214-361408E0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A8A445-3AAB-02F9-2DA1-4465E9C1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8DBA8C-1B93-7A29-3F38-B793DF9C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0B26F85-3864-FFD5-DE70-E391D3C2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A75682D-C234-1438-220B-163404EE0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FAD6CB3-694B-94D3-00C7-4A0B1C6E9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A3E145-7134-903B-C2EF-E01F60C07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B7CE4F1-0E13-35E3-10FF-B16E5C613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7C70CCC-6499-2F1E-7F09-CBE7B03F9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6654800"/>
            <a:ext cx="58547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CEE7AE2-B8FB-932B-00B2-B49B382B1C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C67BC2F-1714-AC15-E0AC-3C9DB903FA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948DA51-116F-378B-1488-00FE1B89D0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5930900"/>
            <a:ext cx="317500" cy="2794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7BAFA575-6FB2-0E74-22E6-7C5163C4674B}"/>
              </a:ext>
            </a:extLst>
          </p:cNvPr>
          <p:cNvSpPr txBox="1"/>
          <p:nvPr/>
        </p:nvSpPr>
        <p:spPr>
          <a:xfrm>
            <a:off x="11772784" y="8063759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4. clothes (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의류 테이블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endParaRPr lang="en-US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226119-A264-F23F-B82B-F6E4523BF673}"/>
              </a:ext>
            </a:extLst>
          </p:cNvPr>
          <p:cNvGrpSpPr/>
          <p:nvPr/>
        </p:nvGrpSpPr>
        <p:grpSpPr>
          <a:xfrm>
            <a:off x="781326" y="1435100"/>
            <a:ext cx="16363674" cy="2082800"/>
            <a:chOff x="781326" y="1435100"/>
            <a:chExt cx="16363674" cy="2082800"/>
          </a:xfrm>
        </p:grpSpPr>
        <p:pic>
          <p:nvPicPr>
            <p:cNvPr id="15" name="Picture 4" descr="스크린샷, 직사각형, 사각형, 사진 액자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7453FB9-E4C5-2DED-41E2-729F006C2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8" name="Picture 20" descr="그래픽, 블랙, 폰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1F0220-7BB6-5AF7-8F2E-BBCF05A8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1326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0A8F4985-0CA6-CF22-45BD-5B97AE3EE3E1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000">
                <a:solidFill>
                  <a:srgbClr val="000000"/>
                </a:solidFill>
                <a:latin typeface="Pretendard Light"/>
                <a:ea typeface="Pretendard Light"/>
                <a:cs typeface="Calibri"/>
              </a:rPr>
              <a:t>MySQL DATABASE</a:t>
            </a:r>
            <a:endParaRPr lang="en-US" altLang="ko-KR" sz="5000" b="0" i="0" u="none" strike="noStrike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E846832-891A-0CB0-0A78-06B0790B9B6B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2582FA3-3B68-AA15-9511-94FCF7780FF5}"/>
              </a:ext>
            </a:extLst>
          </p:cNvPr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2800">
                <a:solidFill>
                  <a:srgbClr val="FFFFFF"/>
                </a:solidFill>
                <a:latin typeface="Calibri"/>
                <a:ea typeface="Pretendard SemiBold"/>
                <a:cs typeface="Calibri"/>
              </a:rPr>
              <a:t>테이블 종류</a:t>
            </a:r>
            <a:endParaRPr lang="ko-KR" altLang="en-US" sz="2800" b="0" i="0" u="none" strike="noStrike">
              <a:solidFill>
                <a:srgbClr val="FFFFFF"/>
              </a:solidFill>
              <a:latin typeface="Calibri"/>
              <a:ea typeface="Pretendard SemiBold"/>
              <a:cs typeface="Calibri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D89E6B2-B96F-F75B-EA1A-123581214541}"/>
              </a:ext>
            </a:extLst>
          </p:cNvPr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1. users (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유저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테이블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endParaRPr lang="en-US" altLang="ko-KR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C445CB1-8749-802D-7C81-56B362068D1E}"/>
              </a:ext>
            </a:extLst>
          </p:cNvPr>
          <p:cNvSpPr txBox="1"/>
          <p:nvPr/>
        </p:nvSpPr>
        <p:spPr>
          <a:xfrm>
            <a:off x="11760200" y="57023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2. styles (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스타일 종류 테이블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endParaRPr lang="en-US" altLang="ko-KR" sz="2200" b="0" i="0" u="none" strike="noStrike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C92784A-6088-3F7B-116F-87F5D461B7A4}"/>
              </a:ext>
            </a:extLst>
          </p:cNvPr>
          <p:cNvSpPr txBox="1"/>
          <p:nvPr/>
        </p:nvSpPr>
        <p:spPr>
          <a:xfrm>
            <a:off x="11760200" y="68834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3. </a:t>
            </a:r>
            <a:r>
              <a:rPr lang="en-US" altLang="ko-KR" sz="2200" spc="-100" err="1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user_styles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 (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회원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~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스타일 연결 테이블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)</a:t>
            </a:r>
            <a:endParaRPr lang="en-US" altLang="ko-KR" sz="2200" spc="-100">
              <a:solidFill>
                <a:srgbClr val="000000"/>
              </a:solidFill>
              <a:ea typeface="Pretendard Regular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34FA0C-9D5E-B1DD-C191-E1E00025E456}"/>
              </a:ext>
            </a:extLst>
          </p:cNvPr>
          <p:cNvSpPr txBox="1"/>
          <p:nvPr/>
        </p:nvSpPr>
        <p:spPr>
          <a:xfrm>
            <a:off x="10972800" y="702990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971708-B568-A306-9909-E0BEA1014329}"/>
              </a:ext>
            </a:extLst>
          </p:cNvPr>
          <p:cNvSpPr txBox="1"/>
          <p:nvPr/>
        </p:nvSpPr>
        <p:spPr>
          <a:xfrm>
            <a:off x="10972800" y="8095793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817428-5569-D842-D346-A6E1F6A580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22" y="4356652"/>
            <a:ext cx="4800855" cy="37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6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7631596"/>
            <a:ext cx="5854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9771" y="6120296"/>
            <a:ext cx="317500" cy="2794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DB8D6C2-C0AF-4181-D1CB-D1F1FD6457F9}"/>
              </a:ext>
            </a:extLst>
          </p:cNvPr>
          <p:cNvGrpSpPr/>
          <p:nvPr/>
        </p:nvGrpSpPr>
        <p:grpSpPr>
          <a:xfrm>
            <a:off x="781326" y="1435100"/>
            <a:ext cx="16363674" cy="2082800"/>
            <a:chOff x="781326" y="1435100"/>
            <a:chExt cx="16363674" cy="2082800"/>
          </a:xfrm>
        </p:grpSpPr>
        <p:pic>
          <p:nvPicPr>
            <p:cNvPr id="12" name="Picture 4" descr="스크린샷, 직사각형, 사각형, 사진 액자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A42C375-EA5B-D704-8626-C2B28BED4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6" name="Picture 20" descr="그래픽, 블랙, 폰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3632D09-4D22-6DF8-0F4B-836E012CE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1326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000">
                <a:solidFill>
                  <a:srgbClr val="000000"/>
                </a:solidFill>
                <a:latin typeface="Pretendard Light"/>
                <a:ea typeface="Pretendard Light"/>
                <a:cs typeface="Calibri"/>
              </a:rPr>
              <a:t>MySQL DATABASE</a:t>
            </a:r>
            <a:endParaRPr lang="en-US" altLang="ko-KR" sz="5000" b="0" i="0" u="none" strike="noStrike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800">
                <a:solidFill>
                  <a:srgbClr val="FFFFFF"/>
                </a:solidFill>
                <a:ea typeface="Pretendard SemiBold"/>
              </a:rPr>
              <a:t>users </a:t>
            </a:r>
            <a:r>
              <a:rPr lang="ko-KR" altLang="en-US" sz="2800">
                <a:solidFill>
                  <a:srgbClr val="FFFFFF"/>
                </a:solidFill>
                <a:ea typeface="Pretendard SemiBold"/>
              </a:rPr>
              <a:t>테이블</a:t>
            </a:r>
            <a:endParaRPr lang="en-US" altLang="ko-KR" sz="2800" b="0" i="0" u="none" strike="noStrike">
              <a:solidFill>
                <a:srgbClr val="FFFFFF"/>
              </a:solidFill>
              <a:latin typeface="Pretendard SemiBold"/>
              <a:ea typeface="Pretendard SemiBold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사용자의 정보를 저장하는 기본 테이블 입니다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altLang="ko-KR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772071" y="5865225"/>
            <a:ext cx="4776857" cy="14129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회원가입 시 저장</a:t>
            </a:r>
            <a:br>
              <a:rPr lang="en-US" altLang="ko-KR" sz="2200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</a:b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로그인 시 인증</a:t>
            </a:r>
            <a:br>
              <a:rPr lang="en-US" altLang="ko-KR" sz="2200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</a:b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마이페이지에서 정보 표시</a:t>
            </a:r>
            <a:br>
              <a:rPr lang="en-US" altLang="ko-KR" sz="2200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</a:b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선호 스타일 설정에 사용</a:t>
            </a:r>
            <a:endParaRPr lang="en-US" altLang="ko-KR" sz="2200" b="0" i="0" u="none" strike="noStrike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23757" y="798216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ea typeface="Pretendard Regular"/>
                <a:cs typeface="Calibri"/>
              </a:rPr>
              <a:t>Id</a:t>
            </a:r>
            <a:r>
              <a:rPr lang="ko-KR" altLang="en-US" sz="2200" spc="-100">
                <a:solidFill>
                  <a:srgbClr val="000000"/>
                </a:solidFill>
                <a:ea typeface="Pretendard Regular"/>
                <a:cs typeface="Calibri"/>
              </a:rPr>
              <a:t>는 기본키로 자동 증가합니다</a:t>
            </a:r>
            <a:r>
              <a:rPr lang="en-US" altLang="ko-KR" sz="2200" spc="-100">
                <a:solidFill>
                  <a:srgbClr val="000000"/>
                </a:solidFill>
                <a:ea typeface="Pretendard Regular"/>
                <a:cs typeface="Calibri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9CDA8-7389-FE5B-4F08-5A49C97C2C3D}"/>
              </a:ext>
            </a:extLst>
          </p:cNvPr>
          <p:cNvSpPr txBox="1"/>
          <p:nvPr/>
        </p:nvSpPr>
        <p:spPr>
          <a:xfrm>
            <a:off x="10972800" y="816499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AB58BB-83C5-4E37-8D67-E29D61D69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04" y="4228889"/>
            <a:ext cx="5248891" cy="411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7631596"/>
            <a:ext cx="5854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5753100"/>
            <a:ext cx="317500" cy="2794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109795-BBAA-1008-EE6A-1D348EA76DDD}"/>
              </a:ext>
            </a:extLst>
          </p:cNvPr>
          <p:cNvGrpSpPr/>
          <p:nvPr/>
        </p:nvGrpSpPr>
        <p:grpSpPr>
          <a:xfrm>
            <a:off x="781326" y="1435100"/>
            <a:ext cx="16363674" cy="2082800"/>
            <a:chOff x="781326" y="1435100"/>
            <a:chExt cx="16363674" cy="2082800"/>
          </a:xfrm>
        </p:grpSpPr>
        <p:pic>
          <p:nvPicPr>
            <p:cNvPr id="15" name="Picture 4" descr="스크린샷, 직사각형, 사각형, 사진 액자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3A4AFD-932E-C0FB-E007-3FA98AD8A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6" name="Picture 20" descr="그래픽, 블랙, 폰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A0E4D54-FE2E-3CD4-92B2-CFC07AED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1326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000">
                <a:solidFill>
                  <a:srgbClr val="000000"/>
                </a:solidFill>
                <a:latin typeface="Pretendard Light"/>
                <a:ea typeface="Pretendard Light"/>
                <a:cs typeface="Calibri"/>
              </a:rPr>
              <a:t>MySQL DATABASE</a:t>
            </a:r>
            <a:endParaRPr lang="en-US" altLang="ko-KR" sz="5000" b="0" i="0" u="none" strike="noStrike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800">
                <a:solidFill>
                  <a:srgbClr val="FFFFFF"/>
                </a:solidFill>
                <a:ea typeface="Pretendard SemiBold"/>
              </a:rPr>
              <a:t>styles </a:t>
            </a:r>
            <a:r>
              <a:rPr lang="ko-KR" altLang="en-US" sz="2800">
                <a:solidFill>
                  <a:srgbClr val="FFFFFF"/>
                </a:solidFill>
                <a:ea typeface="Pretendard SemiBold"/>
              </a:rPr>
              <a:t>테이블</a:t>
            </a:r>
            <a:endParaRPr lang="en-US" altLang="ko-KR" sz="2800" b="0" i="0" u="none" strike="noStrike">
              <a:solidFill>
                <a:srgbClr val="FFFFFF"/>
              </a:solidFill>
              <a:latin typeface="Pretendard SemiBold"/>
              <a:ea typeface="Pretendard SemiBold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의류 스타일 분류를 저장하는 테이블입니다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72071" y="5865225"/>
            <a:ext cx="4776857" cy="14129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예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: </a:t>
            </a:r>
            <a:r>
              <a:rPr lang="ko-KR" altLang="en-US" sz="2200" b="0" i="0" u="none" strike="noStrike" spc="-100" err="1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스트릿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, </a:t>
            </a:r>
            <a:r>
              <a:rPr lang="ko-KR" altLang="en-US" sz="2200" b="0" i="0" u="none" strike="noStrike" spc="-100" err="1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미니멀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, </a:t>
            </a:r>
            <a:r>
              <a:rPr lang="ko-KR" altLang="en-US" sz="2200" b="0" i="0" u="none" strike="noStrike" spc="-100" err="1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러블리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 등</a:t>
            </a:r>
            <a:b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</a:b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회원가입시 선택가능</a:t>
            </a:r>
            <a:b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</a:b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마이페이지에서 수정가능</a:t>
            </a:r>
            <a:b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</a:b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옷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(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상품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)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등록 시 스타일 분류</a:t>
            </a:r>
            <a:endParaRPr lang="en-US" altLang="ko-KR" sz="2200" b="0" i="0" u="none" strike="noStrike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23757" y="798216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100">
                <a:solidFill>
                  <a:srgbClr val="000000"/>
                </a:solidFill>
                <a:ea typeface="Pretendard Regular"/>
                <a:cs typeface="Calibri"/>
              </a:rPr>
              <a:t>각 스타일은 고유한 </a:t>
            </a:r>
            <a:r>
              <a:rPr lang="en-US" altLang="ko-KR" sz="2200" spc="-100">
                <a:solidFill>
                  <a:srgbClr val="000000"/>
                </a:solidFill>
                <a:ea typeface="Pretendard Regular"/>
                <a:cs typeface="Calibri"/>
              </a:rPr>
              <a:t>id</a:t>
            </a:r>
            <a:r>
              <a:rPr lang="ko-KR" altLang="en-US" sz="2200" spc="-100">
                <a:solidFill>
                  <a:srgbClr val="000000"/>
                </a:solidFill>
                <a:ea typeface="Pretendard Regular"/>
                <a:cs typeface="Calibri"/>
              </a:rPr>
              <a:t>와 이름을 가집니다</a:t>
            </a:r>
            <a:r>
              <a:rPr lang="en-US" altLang="ko-KR" sz="2200" spc="-100">
                <a:solidFill>
                  <a:srgbClr val="000000"/>
                </a:solidFill>
                <a:ea typeface="Pretendard Regular"/>
                <a:cs typeface="Calibri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9CDA8-7389-FE5B-4F08-5A49C97C2C3D}"/>
              </a:ext>
            </a:extLst>
          </p:cNvPr>
          <p:cNvSpPr txBox="1"/>
          <p:nvPr/>
        </p:nvSpPr>
        <p:spPr>
          <a:xfrm>
            <a:off x="10972800" y="816499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20DCC6-F155-4E64-A915-D9795CEA3C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88" y="4327355"/>
            <a:ext cx="7850123" cy="24342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635011-F6D6-467D-863F-5FF0C0853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10" y="7042599"/>
            <a:ext cx="7897601" cy="6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2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7631596"/>
            <a:ext cx="5854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6082748"/>
            <a:ext cx="317500" cy="2794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8B9B41-6E03-6248-77E8-3BFAD6047DA1}"/>
              </a:ext>
            </a:extLst>
          </p:cNvPr>
          <p:cNvGrpSpPr/>
          <p:nvPr/>
        </p:nvGrpSpPr>
        <p:grpSpPr>
          <a:xfrm>
            <a:off x="781326" y="1435100"/>
            <a:ext cx="16363674" cy="2082800"/>
            <a:chOff x="781326" y="1435100"/>
            <a:chExt cx="16363674" cy="2082800"/>
          </a:xfrm>
        </p:grpSpPr>
        <p:pic>
          <p:nvPicPr>
            <p:cNvPr id="12" name="Picture 4" descr="스크린샷, 직사각형, 사각형, 사진 액자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5F1A5C-D186-449F-6799-831D18445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6" name="Picture 20" descr="그래픽, 블랙, 폰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877A4C4-4A30-90F0-2C65-5A9453346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1326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000">
                <a:solidFill>
                  <a:srgbClr val="000000"/>
                </a:solidFill>
                <a:latin typeface="Pretendard Light"/>
                <a:ea typeface="Pretendard Light"/>
                <a:cs typeface="Calibri"/>
              </a:rPr>
              <a:t>MySQL DATABASE</a:t>
            </a:r>
            <a:endParaRPr lang="en-US" altLang="ko-KR" sz="5000" b="0" i="0" u="none" strike="noStrike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800" err="1">
                <a:solidFill>
                  <a:srgbClr val="FFFFFF"/>
                </a:solidFill>
                <a:ea typeface="Pretendard SemiBold"/>
              </a:rPr>
              <a:t>user_styles</a:t>
            </a:r>
            <a:r>
              <a:rPr lang="en-US" altLang="ko-KR" sz="2800">
                <a:solidFill>
                  <a:srgbClr val="FFFFFF"/>
                </a:solidFill>
                <a:ea typeface="Pretendard SemiBold"/>
              </a:rPr>
              <a:t> </a:t>
            </a:r>
            <a:r>
              <a:rPr lang="ko-KR" altLang="en-US" sz="2800">
                <a:solidFill>
                  <a:srgbClr val="FFFFFF"/>
                </a:solidFill>
                <a:ea typeface="Pretendard SemiBold"/>
              </a:rPr>
              <a:t>테이블</a:t>
            </a:r>
            <a:endParaRPr lang="en-US" altLang="ko-KR" sz="2800" b="0" i="0" u="none" strike="noStrike">
              <a:solidFill>
                <a:srgbClr val="FFFFFF"/>
              </a:solidFill>
              <a:latin typeface="Pretendard SemiBold"/>
              <a:ea typeface="Pretendard SemiBold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하나의 회원이 여러 스타일을 선호할 수 있도록 연결하는 관계 테이블</a:t>
            </a:r>
            <a:endParaRPr lang="en-US" altLang="ko-KR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772071" y="5865225"/>
            <a:ext cx="4776857" cy="14129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사용자 선호도 저장</a:t>
            </a:r>
            <a:b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</a:b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추천 알고리즘에서 사용자의 </a:t>
            </a:r>
            <a:r>
              <a:rPr lang="ko-KR" altLang="en-US" sz="2200" spc="-100" err="1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선호드를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 기반으로 옷을 필터링하고 추천할 때 사용</a:t>
            </a:r>
            <a:endParaRPr lang="en-US" altLang="ko-KR" sz="2200" b="0" i="0" u="none" strike="noStrike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23757" y="798216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 err="1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user_id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,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2200" spc="-100" err="1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style_id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 를 복합 기본키로 사용합니다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.</a:t>
            </a:r>
            <a:endParaRPr lang="en-US" altLang="ko-KR" sz="2200" spc="-100">
              <a:solidFill>
                <a:srgbClr val="000000"/>
              </a:solidFill>
              <a:ea typeface="Pretendard Regular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9CDA8-7389-FE5B-4F08-5A49C97C2C3D}"/>
              </a:ext>
            </a:extLst>
          </p:cNvPr>
          <p:cNvSpPr txBox="1"/>
          <p:nvPr/>
        </p:nvSpPr>
        <p:spPr>
          <a:xfrm>
            <a:off x="10972800" y="816499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FEB422-476F-49BD-B736-97F267403C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15" y="4931173"/>
            <a:ext cx="8336869" cy="25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7631596"/>
            <a:ext cx="5854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200" y="6082748"/>
            <a:ext cx="317500" cy="2794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47F8AF-6895-1CF9-9CA4-B83E67EFA7D0}"/>
              </a:ext>
            </a:extLst>
          </p:cNvPr>
          <p:cNvGrpSpPr/>
          <p:nvPr/>
        </p:nvGrpSpPr>
        <p:grpSpPr>
          <a:xfrm>
            <a:off x="781326" y="1435100"/>
            <a:ext cx="16363674" cy="2082800"/>
            <a:chOff x="781326" y="1435100"/>
            <a:chExt cx="16363674" cy="2082800"/>
          </a:xfrm>
        </p:grpSpPr>
        <p:pic>
          <p:nvPicPr>
            <p:cNvPr id="15" name="Picture 4" descr="스크린샷, 직사각형, 사각형, 사진 액자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DA9EA37-FAC0-81E7-E240-7E539498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6" name="Picture 20" descr="그래픽, 블랙, 폰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6EFF03D-C24B-4D27-5225-15C0E7893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1326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000">
                <a:solidFill>
                  <a:srgbClr val="000000"/>
                </a:solidFill>
                <a:latin typeface="Pretendard Light"/>
                <a:ea typeface="Pretendard Light"/>
                <a:cs typeface="Calibri"/>
              </a:rPr>
              <a:t>MySQL DATABASE</a:t>
            </a:r>
            <a:endParaRPr lang="en-US" altLang="ko-KR" sz="5000" b="0" i="0" u="none" strike="noStrike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800">
                <a:solidFill>
                  <a:srgbClr val="FFFFFF"/>
                </a:solidFill>
                <a:ea typeface="Pretendard SemiBold"/>
              </a:rPr>
              <a:t>clothes </a:t>
            </a:r>
            <a:r>
              <a:rPr lang="ko-KR" altLang="en-US" sz="2800">
                <a:solidFill>
                  <a:srgbClr val="FFFFFF"/>
                </a:solidFill>
                <a:ea typeface="Pretendard SemiBold"/>
              </a:rPr>
              <a:t>테이블</a:t>
            </a:r>
            <a:endParaRPr lang="en-US" altLang="ko-KR" sz="2800" b="0" i="0" u="none" strike="noStrike">
              <a:solidFill>
                <a:srgbClr val="FFFFFF"/>
              </a:solidFill>
              <a:latin typeface="Pretendard SemiBold"/>
              <a:ea typeface="Pretendard SemiBold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실제 쇼핑몰 상품 데이터를 저장하는 테이블</a:t>
            </a:r>
            <a:endParaRPr lang="en-US" altLang="ko-KR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783943" y="5706266"/>
            <a:ext cx="4776857" cy="14129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상품명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,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이미지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URL,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가격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,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그리고 해당 의류의 스타일 </a:t>
            </a:r>
            <a:r>
              <a:rPr lang="en-US" altLang="ko-KR" sz="2200" spc="-100" err="1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style_id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정보를 가집니다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.</a:t>
            </a:r>
            <a:endParaRPr lang="en-US" altLang="ko-KR" sz="2200" b="0" i="0" u="none" strike="noStrike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23757" y="798216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 </a:t>
            </a:r>
            <a:r>
              <a:rPr lang="ko-KR" altLang="en-US" sz="2200" spc="-100">
                <a:solidFill>
                  <a:srgbClr val="000000"/>
                </a:solidFill>
                <a:ea typeface="Pretendard Regular"/>
                <a:cs typeface="Calibri"/>
              </a:rPr>
              <a:t>관리자 상품 등록</a:t>
            </a:r>
            <a:br>
              <a:rPr lang="en-US" altLang="ko-KR" sz="2200" spc="-100">
                <a:solidFill>
                  <a:srgbClr val="000000"/>
                </a:solidFill>
                <a:ea typeface="Pretendard Regular"/>
                <a:cs typeface="Calibri"/>
              </a:rPr>
            </a:b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  <a:cs typeface="Calibri"/>
              </a:rPr>
              <a:t>-</a:t>
            </a:r>
            <a:r>
              <a:rPr lang="en-US" altLang="ko-KR" sz="2200" spc="-100">
                <a:solidFill>
                  <a:srgbClr val="000000"/>
                </a:solidFill>
                <a:ea typeface="Pretendard Regular"/>
                <a:cs typeface="Calibri"/>
              </a:rPr>
              <a:t> </a:t>
            </a:r>
            <a:r>
              <a:rPr lang="ko-KR" altLang="en-US" sz="2200" spc="-100">
                <a:solidFill>
                  <a:srgbClr val="000000"/>
                </a:solidFill>
                <a:ea typeface="Pretendard Regular"/>
                <a:cs typeface="Calibri"/>
              </a:rPr>
              <a:t>사용자 쇼핑 페이지에서 옷 리스트 표시</a:t>
            </a:r>
            <a:endParaRPr lang="en-US" altLang="ko-KR" sz="2200" spc="-100">
              <a:solidFill>
                <a:srgbClr val="000000"/>
              </a:solidFill>
              <a:ea typeface="Pretendard Regular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9CDA8-7389-FE5B-4F08-5A49C97C2C3D}"/>
              </a:ext>
            </a:extLst>
          </p:cNvPr>
          <p:cNvSpPr txBox="1"/>
          <p:nvPr/>
        </p:nvSpPr>
        <p:spPr>
          <a:xfrm>
            <a:off x="10972800" y="797902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754FC0-C872-467B-B388-C7CC86C18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86" y="4707868"/>
            <a:ext cx="7988528" cy="27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900"/>
            <a:ext cx="9207500" cy="553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6654800"/>
            <a:ext cx="58547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7100" y="4737100"/>
            <a:ext cx="317500" cy="2794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D3FDA0-A2A8-3CEB-7891-A1B4EEA67229}"/>
              </a:ext>
            </a:extLst>
          </p:cNvPr>
          <p:cNvGrpSpPr/>
          <p:nvPr/>
        </p:nvGrpSpPr>
        <p:grpSpPr>
          <a:xfrm>
            <a:off x="781326" y="1435100"/>
            <a:ext cx="16363674" cy="2082800"/>
            <a:chOff x="781326" y="1435100"/>
            <a:chExt cx="16363674" cy="2082800"/>
          </a:xfrm>
        </p:grpSpPr>
        <p:pic>
          <p:nvPicPr>
            <p:cNvPr id="20" name="Picture 4" descr="스크린샷, 직사각형, 사각형, 사진 액자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0934B1B-9AD1-92EA-6B4D-8008EEE7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30" name="Picture 20" descr="그래픽, 블랙, 폰트, 흑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A380198-B51F-6749-34C6-7A2323E8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1326" y="1435100"/>
              <a:ext cx="2501900" cy="2082800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7100" y="5943600"/>
            <a:ext cx="317500" cy="279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60200" y="8064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100">
                <a:solidFill>
                  <a:srgbClr val="000000"/>
                </a:solidFill>
                <a:ea typeface="Pretendard Regular"/>
              </a:rPr>
              <a:t>연결에 실패하면 </a:t>
            </a:r>
            <a:r>
              <a:rPr lang="ko-KR" altLang="en-US" sz="2200" spc="-100" err="1">
                <a:solidFill>
                  <a:srgbClr val="000000"/>
                </a:solidFill>
                <a:ea typeface="Pretendard Regular"/>
              </a:rPr>
              <a:t>에러메세지를</a:t>
            </a:r>
            <a:r>
              <a:rPr lang="ko-KR" altLang="en-US" sz="2200" spc="-100">
                <a:solidFill>
                  <a:srgbClr val="000000"/>
                </a:solidFill>
                <a:ea typeface="Pretendard Regular"/>
              </a:rPr>
              <a:t> 출력하고</a:t>
            </a:r>
            <a:r>
              <a:rPr lang="en-US" altLang="ko-KR" sz="2200" spc="-100">
                <a:solidFill>
                  <a:srgbClr val="000000"/>
                </a:solidFill>
                <a:ea typeface="Pretendard Regular"/>
              </a:rPr>
              <a:t>, FASTAPI</a:t>
            </a:r>
            <a:r>
              <a:rPr lang="ko-KR" altLang="en-US" sz="2200" spc="-100">
                <a:solidFill>
                  <a:srgbClr val="000000"/>
                </a:solidFill>
                <a:ea typeface="Pretendard Regular"/>
              </a:rPr>
              <a:t>에서 </a:t>
            </a:r>
            <a:r>
              <a:rPr lang="en-US" altLang="ko-KR" sz="2200" spc="-100">
                <a:solidFill>
                  <a:srgbClr val="000000"/>
                </a:solidFill>
                <a:ea typeface="Pretendard Regular"/>
              </a:rPr>
              <a:t>HTTP 500 </a:t>
            </a:r>
            <a:r>
              <a:rPr lang="ko-KR" altLang="en-US" sz="2200" spc="-100">
                <a:solidFill>
                  <a:srgbClr val="000000"/>
                </a:solidFill>
                <a:ea typeface="Pretendard Regular"/>
              </a:rPr>
              <a:t>에러를 발생시켜 클라이언트에 오류를 알립니다</a:t>
            </a:r>
            <a:r>
              <a:rPr lang="en-US" altLang="ko-KR" sz="2200" spc="-100">
                <a:solidFill>
                  <a:srgbClr val="000000"/>
                </a:solidFill>
                <a:ea typeface="Pretendard Regular"/>
              </a:rPr>
              <a:t>.</a:t>
            </a:r>
            <a:endParaRPr lang="en-US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000">
                <a:solidFill>
                  <a:srgbClr val="000000"/>
                </a:solidFill>
                <a:latin typeface="Pretendard Light"/>
                <a:ea typeface="Pretendard Light"/>
                <a:cs typeface="Calibri"/>
              </a:rPr>
              <a:t>MySQL DATABASE</a:t>
            </a:r>
            <a:endParaRPr lang="en-US" altLang="ko-KR" sz="5000" b="0" i="0" u="none" strike="noStrike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800">
                <a:solidFill>
                  <a:srgbClr val="FFFFFF"/>
                </a:solidFill>
                <a:latin typeface="Pretendard SemiBold"/>
                <a:ea typeface="Pretendard SemiBold"/>
                <a:cs typeface="Calibri"/>
              </a:rPr>
              <a:t>DATABASE </a:t>
            </a:r>
            <a:r>
              <a:rPr lang="ko-KR" altLang="en-US" sz="2800">
                <a:solidFill>
                  <a:srgbClr val="FFFFFF"/>
                </a:solidFill>
                <a:latin typeface="Pretendard SemiBold"/>
                <a:ea typeface="Pretendard SemiBold"/>
                <a:cs typeface="Calibri"/>
              </a:rPr>
              <a:t>연결</a:t>
            </a:r>
            <a:endParaRPr lang="en-US" altLang="ko-KR" sz="2800" b="0" i="0" u="none" strike="noStrike">
              <a:solidFill>
                <a:srgbClr val="FFFFFF"/>
              </a:solidFill>
              <a:latin typeface="Pretendard SemiBold"/>
              <a:ea typeface="Pretendard SemiBold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b="0" i="0" u="none" strike="noStrike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FastAPI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서버와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MySQL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데이터베이스를 연결</a:t>
            </a:r>
            <a:endParaRPr lang="en-US" altLang="ko-KR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760200" y="57023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200" b="0" i="0" u="none" strike="noStrike" spc="-100" err="1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Mysql.connector.connect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()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를 사용해 데이터베이스에 접속을 시도</a:t>
            </a:r>
            <a:endParaRPr lang="en-US" altLang="ko-KR" sz="2200" b="0" i="0" u="none" strike="noStrike" spc="-100" err="1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760200" y="68834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100">
                <a:solidFill>
                  <a:srgbClr val="000000"/>
                </a:solidFill>
                <a:ea typeface="Pretendard Regular"/>
              </a:rPr>
              <a:t>연결이 성공하면 </a:t>
            </a:r>
            <a:r>
              <a:rPr lang="en-US" altLang="ko-KR" sz="2200" spc="-100">
                <a:solidFill>
                  <a:srgbClr val="000000"/>
                </a:solidFill>
                <a:ea typeface="Pretendard Regular"/>
              </a:rPr>
              <a:t>“Database connection successful” </a:t>
            </a:r>
            <a:r>
              <a:rPr lang="ko-KR" altLang="en-US" sz="2200" spc="-100">
                <a:solidFill>
                  <a:srgbClr val="000000"/>
                </a:solidFill>
                <a:ea typeface="Pretendard Regular"/>
              </a:rPr>
              <a:t>메시지를 출력하고 연결 객체 반환</a:t>
            </a:r>
            <a:endParaRPr lang="en-US" sz="22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9CDA8-7389-FE5B-4F08-5A49C97C2C3D}"/>
              </a:ext>
            </a:extLst>
          </p:cNvPr>
          <p:cNvSpPr txBox="1"/>
          <p:nvPr/>
        </p:nvSpPr>
        <p:spPr>
          <a:xfrm>
            <a:off x="10972800" y="7035055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DE7269-F90D-DECB-2A00-A53DB6B8D3F3}"/>
              </a:ext>
            </a:extLst>
          </p:cNvPr>
          <p:cNvSpPr txBox="1"/>
          <p:nvPr/>
        </p:nvSpPr>
        <p:spPr>
          <a:xfrm>
            <a:off x="10972800" y="817925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/>
              <a:t>✅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7BCD9A-41E5-45C5-8C4C-1C3A299F34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25" y="4535557"/>
            <a:ext cx="8715825" cy="34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E208412-F362-74D6-B338-28474AA25C50}"/>
              </a:ext>
            </a:extLst>
          </p:cNvPr>
          <p:cNvGrpSpPr/>
          <p:nvPr/>
        </p:nvGrpSpPr>
        <p:grpSpPr>
          <a:xfrm>
            <a:off x="781326" y="1435100"/>
            <a:ext cx="16363674" cy="2082800"/>
            <a:chOff x="781326" y="1435100"/>
            <a:chExt cx="16363674" cy="20828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47" name="Picture 20">
              <a:extLst>
                <a:ext uri="{FF2B5EF4-FFF2-40B4-BE49-F238E27FC236}">
                  <a16:creationId xmlns:a16="http://schemas.microsoft.com/office/drawing/2014/main" id="{50F12890-5253-4880-8480-5DFAAC4B9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326" y="1435100"/>
              <a:ext cx="2501900" cy="20828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6019800"/>
            <a:ext cx="5080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6019800"/>
            <a:ext cx="5080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9100" y="6019800"/>
            <a:ext cx="5080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57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3695700"/>
            <a:ext cx="3289300" cy="51689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600" b="0" i="0" u="none" strike="noStrike">
                <a:solidFill>
                  <a:srgbClr val="000000"/>
                </a:solidFill>
                <a:ea typeface="Pretendard SemiBold"/>
              </a:rPr>
              <a:t>로그인 요청 모델</a:t>
            </a:r>
            <a:endParaRPr lang="ko-KR" sz="2600" b="0" i="0" u="none" strike="noStrike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43807" y="7154079"/>
            <a:ext cx="3051672" cy="17140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spc="-100">
                <a:solidFill>
                  <a:srgbClr val="000000"/>
                </a:solidFill>
                <a:ea typeface="Pretendard Regular"/>
              </a:rPr>
              <a:t>로그인 시 필요한 정보</a:t>
            </a:r>
            <a:endParaRPr lang="en-US" altLang="ko-KR" sz="1600" b="0" i="0" u="none" strike="noStrike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-100">
                <a:solidFill>
                  <a:srgbClr val="000000"/>
                </a:solidFill>
                <a:ea typeface="Pretendard Regular"/>
              </a:rPr>
              <a:t>( </a:t>
            </a:r>
            <a:r>
              <a:rPr lang="ko-KR" altLang="en-US" sz="1600" b="0" i="0" u="none" strike="noStrike" spc="-100">
                <a:solidFill>
                  <a:srgbClr val="000000"/>
                </a:solidFill>
                <a:ea typeface="Pretendard Regular"/>
              </a:rPr>
              <a:t>이메일</a:t>
            </a:r>
            <a:r>
              <a:rPr lang="en-US" altLang="ko-KR" sz="1600" b="0" i="0" u="none" strike="noStrike" spc="-100">
                <a:solidFill>
                  <a:srgbClr val="000000"/>
                </a:solidFill>
                <a:ea typeface="Pretendard Regular"/>
              </a:rPr>
              <a:t>, </a:t>
            </a:r>
            <a:r>
              <a:rPr lang="ko-KR" altLang="en-US" sz="1600" b="0" i="0" u="none" strike="noStrike" spc="-100">
                <a:solidFill>
                  <a:srgbClr val="000000"/>
                </a:solidFill>
                <a:ea typeface="Pretendard Regular"/>
              </a:rPr>
              <a:t>비밀번호</a:t>
            </a:r>
            <a:r>
              <a:rPr lang="en-US" altLang="ko-KR" sz="1600" b="0" i="0" u="none" strike="noStrike" spc="-100">
                <a:solidFill>
                  <a:srgbClr val="000000"/>
                </a:solidFill>
                <a:ea typeface="Pretendard Regular"/>
              </a:rPr>
              <a:t>) </a:t>
            </a:r>
            <a:r>
              <a:rPr lang="ko-KR" altLang="en-US" sz="1600" b="0" i="0" u="none" strike="noStrike" spc="-100">
                <a:solidFill>
                  <a:srgbClr val="000000"/>
                </a:solidFill>
                <a:ea typeface="Pretendard Regular"/>
              </a:rPr>
              <a:t>를 받습니다</a:t>
            </a:r>
            <a:endParaRPr lang="en-US" sz="1600" b="0" i="0" u="none" strike="noStrike" spc="-10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473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Anek Bangla Expanded SemiBold"/>
              </a:rPr>
              <a:t>STEP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err="1">
                <a:solidFill>
                  <a:srgbClr val="000000"/>
                </a:solidFill>
                <a:ea typeface="Pretendard Light"/>
              </a:rPr>
              <a:t>Pydantic</a:t>
            </a:r>
            <a:r>
              <a:rPr lang="ko-KR" altLang="en-US" sz="5000">
                <a:solidFill>
                  <a:srgbClr val="000000"/>
                </a:solidFill>
                <a:ea typeface="Pretendard Light"/>
              </a:rPr>
              <a:t> 모델</a:t>
            </a:r>
            <a:endParaRPr lang="ko-KR" sz="5000" b="0" i="0" u="none" strike="noStrike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3999" y="6680200"/>
            <a:ext cx="2514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600" b="0" i="0" u="none" strike="noStrike">
                <a:solidFill>
                  <a:srgbClr val="000000"/>
                </a:solidFill>
                <a:ea typeface="Pretendard SemiBold"/>
              </a:rPr>
              <a:t>비밀번호 해시 함수</a:t>
            </a:r>
            <a:endParaRPr lang="ko-KR" sz="2600" b="0" i="0" u="none" strike="noStrike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15292" y="7291789"/>
            <a:ext cx="3065443" cy="15625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맑은 고딕"/>
              </a:rPr>
              <a:t>사용자가 입력한 비밀번호를 </a:t>
            </a:r>
            <a:endParaRPr lang="en-US" altLang="ko-KR" sz="1600" b="0" i="0" u="none" strike="noStrike" spc="-100">
              <a:solidFill>
                <a:srgbClr val="000000"/>
              </a:solidFill>
              <a:latin typeface="Pretendard Regular"/>
              <a:ea typeface="맑은 고딕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spc="-100">
                <a:solidFill>
                  <a:srgbClr val="000000"/>
                </a:solidFill>
                <a:latin typeface="Pretendard Regular"/>
                <a:ea typeface="맑은 고딕"/>
              </a:rPr>
              <a:t>SHA-256 </a:t>
            </a: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맑은 고딕"/>
              </a:rPr>
              <a:t>해시로 암호화 합니다</a:t>
            </a:r>
            <a:r>
              <a:rPr lang="en-US" altLang="ko-KR" sz="1600" b="0" i="0" u="none" strike="noStrike" spc="-100">
                <a:solidFill>
                  <a:srgbClr val="000000"/>
                </a:solidFill>
                <a:latin typeface="Pretendard Regular"/>
                <a:ea typeface="맑은 고딕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맑은 고딕"/>
              </a:rPr>
              <a:t>데이터베이스에는 실제 비밀번호 대신 </a:t>
            </a:r>
            <a:r>
              <a:rPr lang="ko-KR" altLang="en-US" sz="1600" b="0" i="0" u="none" strike="noStrike" spc="-100" err="1">
                <a:solidFill>
                  <a:srgbClr val="000000"/>
                </a:solidFill>
                <a:latin typeface="Pretendard Regular"/>
                <a:ea typeface="맑은 고딕"/>
              </a:rPr>
              <a:t>해시값이</a:t>
            </a: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맑은 고딕"/>
              </a:rPr>
              <a:t> 저장되어 보안이 강화됩니다</a:t>
            </a:r>
            <a:r>
              <a:rPr lang="en-US" altLang="ko-KR" sz="1600" b="0" i="0" u="none" strike="noStrike" spc="-100">
                <a:solidFill>
                  <a:srgbClr val="000000"/>
                </a:solidFill>
                <a:latin typeface="Pretendard Regular"/>
                <a:ea typeface="맑은 고딕"/>
              </a:rPr>
              <a:t>.</a:t>
            </a:r>
            <a:endParaRPr lang="en-US" sz="1600" b="0" i="0" u="none" strike="noStrike" spc="-100">
              <a:solidFill>
                <a:srgbClr val="000000"/>
              </a:solidFill>
              <a:latin typeface="Pretendard Regular"/>
              <a:ea typeface="맑은 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64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Anek Bangla Expanded SemiBold"/>
              </a:rPr>
              <a:t>STEP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72149" y="6705600"/>
            <a:ext cx="2514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600" b="0" i="0" u="none" strike="noStrike">
                <a:solidFill>
                  <a:srgbClr val="000000"/>
                </a:solidFill>
                <a:ea typeface="Pretendard SemiBold"/>
              </a:rPr>
              <a:t>회원가입 요청 모델</a:t>
            </a:r>
            <a:endParaRPr lang="ko-KR" sz="2600" b="0" i="0" u="none" strike="noStrike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502007" y="7291789"/>
            <a:ext cx="3175612" cy="15763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spc="-100">
                <a:solidFill>
                  <a:srgbClr val="000000"/>
                </a:solidFill>
                <a:ea typeface="Pretendard Regular"/>
              </a:rPr>
              <a:t>회원가입 시 사용자가 입력해야 하는</a:t>
            </a:r>
            <a:endParaRPr lang="en-US" altLang="ko-KR" sz="1600" b="0" i="0" u="none" strike="noStrike" spc="-100">
              <a:solidFill>
                <a:srgbClr val="000000"/>
              </a:solidFill>
              <a:ea typeface="Pretendard Regular"/>
              <a:cs typeface="Calibri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spc="-100">
                <a:solidFill>
                  <a:srgbClr val="000000"/>
                </a:solidFill>
                <a:ea typeface="Pretendard Regular"/>
              </a:rPr>
              <a:t> 모든 정보를 정의합니다</a:t>
            </a:r>
            <a:r>
              <a:rPr lang="en-US" altLang="ko-KR" sz="1600" spc="-100">
                <a:solidFill>
                  <a:srgbClr val="000000"/>
                </a:solidFill>
                <a:ea typeface="Pretendard Regular"/>
              </a:rPr>
              <a:t>.</a:t>
            </a:r>
            <a:endParaRPr lang="en-US" altLang="ko-KR" sz="1600" spc="-100">
              <a:solidFill>
                <a:srgbClr val="000000"/>
              </a:solidFill>
              <a:ea typeface="Pretendard Regular"/>
              <a:cs typeface="Calibri"/>
            </a:endParaRPr>
          </a:p>
          <a:p>
            <a:pPr lvl="0" algn="l">
              <a:lnSpc>
                <a:spcPct val="116199"/>
              </a:lnSpc>
            </a:pPr>
            <a:endParaRPr lang="en-US" altLang="ko-KR" sz="1600" spc="-100">
              <a:solidFill>
                <a:srgbClr val="000000"/>
              </a:solidFill>
              <a:ea typeface="Pretendard Regular"/>
              <a:cs typeface="Calibri"/>
            </a:endParaRPr>
          </a:p>
          <a:p>
            <a:pPr lvl="0" algn="l">
              <a:lnSpc>
                <a:spcPct val="116199"/>
              </a:lnSpc>
            </a:pPr>
            <a:r>
              <a:rPr lang="en-US" sz="1600" b="0" i="0" u="none" strike="noStrike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FastAPI</a:t>
            </a: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가 자동으로 데이터 타입과 </a:t>
            </a:r>
            <a:endParaRPr lang="en-US" altLang="ko-KR" sz="16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필수 </a:t>
            </a:r>
            <a:r>
              <a:rPr lang="ko-KR" altLang="en-US" sz="1600" b="0" i="0" u="none" strike="noStrike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입력값을</a:t>
            </a: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 검증해줍니다</a:t>
            </a:r>
            <a:endParaRPr lang="en-US" sz="1600" b="0" i="0" u="none" strike="noStrike" spc="-10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9055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Anek Bangla Expanded SemiBold"/>
              </a:rPr>
              <a:t>STEP 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3764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600" b="0" i="0" u="none" strike="noStrike">
                <a:solidFill>
                  <a:srgbClr val="000000"/>
                </a:solidFill>
                <a:ea typeface="Pretendard SemiBold"/>
              </a:rPr>
              <a:t>토큰 응답 모델</a:t>
            </a:r>
            <a:endParaRPr lang="ko-KR" sz="2600" b="0" i="0" u="none" strike="noStrike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027992" y="7140308"/>
            <a:ext cx="3120527" cy="17278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spc="-100">
                <a:solidFill>
                  <a:srgbClr val="000000"/>
                </a:solidFill>
                <a:ea typeface="Pretendard Regular"/>
              </a:rPr>
              <a:t>로그인 성공 시 클라이언트에 반환되는 </a:t>
            </a:r>
            <a:r>
              <a:rPr lang="en-US" altLang="ko-KR" sz="1600" spc="-100">
                <a:solidFill>
                  <a:srgbClr val="000000"/>
                </a:solidFill>
                <a:ea typeface="Pretendard Regular"/>
              </a:rPr>
              <a:t>JWT </a:t>
            </a:r>
            <a:r>
              <a:rPr lang="ko-KR" altLang="en-US" sz="1600" spc="-100">
                <a:solidFill>
                  <a:srgbClr val="000000"/>
                </a:solidFill>
                <a:ea typeface="Pretendard Regular"/>
              </a:rPr>
              <a:t>토큰을 정의합니다</a:t>
            </a:r>
            <a:r>
              <a:rPr lang="en-US" altLang="ko-KR" sz="1600" spc="-100">
                <a:solidFill>
                  <a:srgbClr val="000000"/>
                </a:solidFill>
                <a:ea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altLang="ko-KR" sz="1600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사용자가 </a:t>
            </a:r>
            <a:r>
              <a:rPr lang="ko-KR" altLang="en-US" sz="1600" b="0" i="0" u="none" strike="noStrike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내정보</a:t>
            </a: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16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( </a:t>
            </a:r>
            <a:r>
              <a:rPr lang="ko-KR" altLang="en-US" sz="16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프로필</a:t>
            </a:r>
            <a:r>
              <a:rPr lang="en-US" altLang="ko-KR" sz="16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sz="1600" spc="-100">
                <a:solidFill>
                  <a:srgbClr val="000000"/>
                </a:solidFill>
                <a:latin typeface="Pretendard Regular"/>
                <a:ea typeface="Pretendard Regular"/>
              </a:rPr>
              <a:t>를 수정할 때 입력하는 항목들을 정의합니다</a:t>
            </a:r>
            <a:endParaRPr lang="en-US" sz="1600" b="0" i="0" u="none" strike="noStrike" spc="-10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Anek Bangla Expanded SemiBold"/>
              </a:rPr>
              <a:t>STEP 4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54E15F8-0F2D-4859-80F8-A351C40529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07" y="4809755"/>
            <a:ext cx="3162885" cy="81279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B6632D4-AF0F-46E2-9E6C-2ACC219180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90" y="4513470"/>
            <a:ext cx="2286319" cy="20066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D538E77-F117-4DD7-BC17-C929402092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80" y="5148180"/>
            <a:ext cx="2076740" cy="92398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177D25-B893-4D5B-8815-C71B81982B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898" y="4420980"/>
            <a:ext cx="2353003" cy="21971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5912890-2598-45DE-9F7A-E530AFA644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9856" y="5766956"/>
            <a:ext cx="3162885" cy="6465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>
                <a:solidFill>
                  <a:srgbClr val="000000"/>
                </a:solidFill>
                <a:ea typeface="Pretendard Black"/>
              </a:rPr>
              <a:t>회원가입 주요 코드</a:t>
            </a:r>
            <a:endParaRPr lang="ko-KR" sz="5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>
                <a:solidFill>
                  <a:srgbClr val="000000"/>
                </a:solidFill>
                <a:latin typeface="Pretendard Bold"/>
              </a:rPr>
              <a:t>회원가입 주요 코드</a:t>
            </a:r>
            <a:endParaRPr lang="en-US" sz="2800" b="0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45800" y="5854700"/>
            <a:ext cx="6210300" cy="307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b="0" i="0" u="none" strike="noStrike" spc="-100">
                <a:solidFill>
                  <a:srgbClr val="000000"/>
                </a:solidFill>
                <a:ea typeface="Pretendard Regular"/>
              </a:rPr>
              <a:t>사용자가 회원가입 폼에서 입력한 정보를 </a:t>
            </a:r>
            <a:r>
              <a:rPr lang="en-US" altLang="ko-KR" sz="2000" b="0" i="0" u="none" strike="noStrike" spc="-100" err="1">
                <a:solidFill>
                  <a:srgbClr val="000000"/>
                </a:solidFill>
                <a:ea typeface="Pretendard Regular"/>
              </a:rPr>
              <a:t>UserRegister</a:t>
            </a:r>
            <a:r>
              <a:rPr lang="en-US" altLang="ko-KR" sz="2000" b="0" i="0" u="none" strike="noStrike" spc="-10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000" b="0" i="0" u="none" strike="noStrike" spc="-100">
                <a:solidFill>
                  <a:srgbClr val="000000"/>
                </a:solidFill>
                <a:ea typeface="Pretendard Regular"/>
              </a:rPr>
              <a:t>모델로 받습니다</a:t>
            </a:r>
            <a:r>
              <a:rPr lang="en-US" altLang="ko-KR" sz="2000" b="0" i="0" u="none" strike="noStrike" spc="-100">
                <a:solidFill>
                  <a:srgbClr val="000000"/>
                </a:solidFill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사용자가 입력한 비밀번호는 데이터베이스에 저장되기 전에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 SHA-256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해시로 암호화 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데이터베이스에 이미 같은 사용자 이름이나 이메일이 존재하는지 확인 합니다</a:t>
            </a:r>
            <a:r>
              <a:rPr lang="en-US" altLang="ko-KR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DESCRIBE users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쿼리로 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users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테이블이 올바르게 구성되어 있는지 확인합니다 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(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데이터가 잘 들어가는지 확인하는 용도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endParaRPr lang="en-US" altLang="ko-KR" sz="2000" b="0" i="0" u="none" strike="noStrike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71A8B17-A946-4BD2-A51C-40D03E8CD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3282674"/>
            <a:ext cx="8652969" cy="5936625"/>
          </a:xfrm>
          <a:prstGeom prst="rect">
            <a:avLst/>
          </a:prstGeom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D156EA54-4C08-4BAE-9D89-150D49A18C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326" y="1435100"/>
            <a:ext cx="25019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10FD66E-1AD2-C022-C0C3-2C5946800119}"/>
              </a:ext>
            </a:extLst>
          </p:cNvPr>
          <p:cNvGrpSpPr/>
          <p:nvPr/>
        </p:nvGrpSpPr>
        <p:grpSpPr>
          <a:xfrm>
            <a:off x="5156265" y="1411275"/>
            <a:ext cx="11359416" cy="1792527"/>
            <a:chOff x="5106074" y="1624364"/>
            <a:chExt cx="11493500" cy="143158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874" y="1825134"/>
              <a:ext cx="11061700" cy="768165"/>
            </a:xfrm>
            <a:prstGeom prst="rect">
              <a:avLst/>
            </a:prstGeom>
            <a:effectLst>
              <a:outerShdw dist="128365" dir="5400000">
                <a:srgbClr val="E6E6E6">
                  <a:alpha val="100000"/>
                </a:srgbClr>
              </a:outerShdw>
            </a:effectLst>
          </p:spPr>
        </p:pic>
        <p:sp>
          <p:nvSpPr>
            <p:cNvPr id="15" name="TextBox 15"/>
            <p:cNvSpPr txBox="1"/>
            <p:nvPr/>
          </p:nvSpPr>
          <p:spPr>
            <a:xfrm>
              <a:off x="7303174" y="2025905"/>
              <a:ext cx="8585200" cy="3404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sz="2800">
                  <a:solidFill>
                    <a:srgbClr val="000000"/>
                  </a:solidFill>
                  <a:ea typeface="Pretendard SemiBold"/>
                </a:rPr>
                <a:t>개요</a:t>
              </a:r>
              <a:endParaRPr lang="en-US" sz="2800" b="0" i="0" u="none" strike="noStrike">
                <a:solidFill>
                  <a:srgbClr val="000000"/>
                </a:solidFill>
                <a:latin typeface="Pretendard SemiBold"/>
                <a:ea typeface="Pretendard SemiBold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6074" y="1624364"/>
              <a:ext cx="2540000" cy="1431581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15BF51-5FDF-6E12-E306-725131850A97}"/>
              </a:ext>
            </a:extLst>
          </p:cNvPr>
          <p:cNvGrpSpPr/>
          <p:nvPr/>
        </p:nvGrpSpPr>
        <p:grpSpPr>
          <a:xfrm>
            <a:off x="5213426" y="4819219"/>
            <a:ext cx="11306061" cy="1732370"/>
            <a:chOff x="5169574" y="3614611"/>
            <a:chExt cx="11430000" cy="143158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874" y="3815381"/>
              <a:ext cx="11061700" cy="768165"/>
            </a:xfrm>
            <a:prstGeom prst="rect">
              <a:avLst/>
            </a:prstGeom>
            <a:effectLst>
              <a:outerShdw dist="128365" dir="5400000">
                <a:srgbClr val="E6E6E6">
                  <a:alpha val="100000"/>
                </a:srgbClr>
              </a:outerShdw>
            </a:effectLst>
          </p:spPr>
        </p:pic>
        <p:sp>
          <p:nvSpPr>
            <p:cNvPr id="19" name="TextBox 19"/>
            <p:cNvSpPr txBox="1"/>
            <p:nvPr/>
          </p:nvSpPr>
          <p:spPr>
            <a:xfrm>
              <a:off x="7303174" y="4016152"/>
              <a:ext cx="8585200" cy="3404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9600"/>
                </a:lnSpc>
              </a:pPr>
              <a:r>
                <a:rPr lang="ko-KR" altLang="en-US" sz="2800">
                  <a:solidFill>
                    <a:srgbClr val="000000"/>
                  </a:solidFill>
                  <a:latin typeface="Pretendard SemiBold"/>
                  <a:ea typeface="Pretendard SemiBold"/>
                </a:rPr>
                <a:t>회원가입</a:t>
              </a:r>
              <a:r>
                <a:rPr lang="en-US" altLang="ko-KR" sz="2800">
                  <a:solidFill>
                    <a:srgbClr val="000000"/>
                  </a:solidFill>
                  <a:latin typeface="Pretendard SemiBold"/>
                  <a:ea typeface="Pretendard SemiBold"/>
                </a:rPr>
                <a:t>, </a:t>
              </a:r>
              <a:r>
                <a:rPr lang="ko-KR" altLang="en-US" sz="2800">
                  <a:solidFill>
                    <a:srgbClr val="000000"/>
                  </a:solidFill>
                  <a:latin typeface="Pretendard SemiBold"/>
                  <a:ea typeface="Pretendard SemiBold"/>
                </a:rPr>
                <a:t>로그인</a:t>
              </a:r>
              <a:r>
                <a:rPr lang="en-US" altLang="ko-KR" sz="2800">
                  <a:solidFill>
                    <a:srgbClr val="000000"/>
                  </a:solidFill>
                  <a:latin typeface="Pretendard SemiBold"/>
                  <a:ea typeface="Pretendard SemiBold"/>
                </a:rPr>
                <a:t>, </a:t>
              </a:r>
              <a:r>
                <a:rPr lang="ko-KR" altLang="en-US" sz="2800" err="1">
                  <a:solidFill>
                    <a:srgbClr val="000000"/>
                  </a:solidFill>
                  <a:latin typeface="Pretendard SemiBold"/>
                  <a:ea typeface="Pretendard SemiBold"/>
                </a:rPr>
                <a:t>내정보</a:t>
              </a:r>
              <a:r>
                <a:rPr lang="en-US" altLang="ko-KR" sz="2800">
                  <a:solidFill>
                    <a:srgbClr val="000000"/>
                  </a:solidFill>
                  <a:latin typeface="Pretendard SemiBold"/>
                  <a:ea typeface="Pretendard SemiBold"/>
                </a:rPr>
                <a:t>,</a:t>
              </a:r>
              <a:r>
                <a:rPr lang="ko-KR" altLang="en-US" sz="2800">
                  <a:solidFill>
                    <a:srgbClr val="000000"/>
                  </a:solidFill>
                  <a:latin typeface="Pretendard SemiBold"/>
                  <a:ea typeface="Pretendard SemiBold"/>
                </a:rPr>
                <a:t> </a:t>
              </a:r>
              <a:r>
                <a:rPr lang="en-US" altLang="ko-KR" sz="2800">
                  <a:solidFill>
                    <a:srgbClr val="000000"/>
                  </a:solidFill>
                  <a:latin typeface="Pretendard SemiBold"/>
                  <a:ea typeface="Pretendard SemiBold"/>
                </a:rPr>
                <a:t>Hamachi</a:t>
              </a:r>
              <a:endParaRPr lang="en-US" sz="2800" b="0" i="0" u="none" strike="noStrike">
                <a:solidFill>
                  <a:srgbClr val="000000"/>
                </a:solidFill>
                <a:latin typeface="Pretendard SemiBold"/>
                <a:ea typeface="Pretendard SemiBold"/>
              </a:endParaRP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69574" y="3614611"/>
              <a:ext cx="2501900" cy="1431581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3290447-FF38-2657-9BE1-9609C3CDCF29}"/>
              </a:ext>
            </a:extLst>
          </p:cNvPr>
          <p:cNvGrpSpPr/>
          <p:nvPr/>
        </p:nvGrpSpPr>
        <p:grpSpPr>
          <a:xfrm>
            <a:off x="5214496" y="3090241"/>
            <a:ext cx="11304990" cy="1733638"/>
            <a:chOff x="5156874" y="2619487"/>
            <a:chExt cx="11442700" cy="143158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874" y="2820258"/>
              <a:ext cx="11061700" cy="768165"/>
            </a:xfrm>
            <a:prstGeom prst="rect">
              <a:avLst/>
            </a:prstGeom>
            <a:effectLst>
              <a:outerShdw dist="128365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56874" y="2619487"/>
              <a:ext cx="2501900" cy="1431581"/>
            </a:xfrm>
            <a:prstGeom prst="rect">
              <a:avLst/>
            </a:prstGeom>
          </p:spPr>
        </p:pic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B65A9B48-D656-C83F-6E61-12E3619FF88E}"/>
                </a:ext>
              </a:extLst>
            </p:cNvPr>
            <p:cNvSpPr txBox="1"/>
            <p:nvPr/>
          </p:nvSpPr>
          <p:spPr>
            <a:xfrm>
              <a:off x="7303848" y="3031662"/>
              <a:ext cx="8585200" cy="3445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9600"/>
                </a:lnSpc>
              </a:pPr>
              <a:r>
                <a:rPr lang="ko-KR" altLang="en-US" sz="2800">
                  <a:solidFill>
                    <a:srgbClr val="000000"/>
                  </a:solidFill>
                  <a:latin typeface="Calibri"/>
                  <a:ea typeface="Pretendard SemiBold"/>
                  <a:cs typeface="Calibri"/>
                </a:rPr>
                <a:t>웹 구조</a:t>
              </a:r>
              <a:endParaRPr lang="ko-KR" altLang="en-US" sz="2800" b="0" i="0" u="none" strike="noStrike">
                <a:solidFill>
                  <a:srgbClr val="000000"/>
                </a:solidFill>
                <a:latin typeface="Calibri"/>
                <a:ea typeface="Pretendard SemiBold"/>
                <a:cs typeface="Calibri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E1A3FD7-30B6-02B4-9014-A85EF5105813}"/>
              </a:ext>
            </a:extLst>
          </p:cNvPr>
          <p:cNvGrpSpPr/>
          <p:nvPr/>
        </p:nvGrpSpPr>
        <p:grpSpPr>
          <a:xfrm>
            <a:off x="5211084" y="6379288"/>
            <a:ext cx="11349713" cy="1687252"/>
            <a:chOff x="5182274" y="4601005"/>
            <a:chExt cx="11417300" cy="143158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874" y="4801775"/>
              <a:ext cx="11061700" cy="768165"/>
            </a:xfrm>
            <a:prstGeom prst="rect">
              <a:avLst/>
            </a:prstGeom>
            <a:effectLst>
              <a:outerShdw dist="128365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82274" y="4601005"/>
              <a:ext cx="2501900" cy="1431581"/>
            </a:xfrm>
            <a:prstGeom prst="rect">
              <a:avLst/>
            </a:prstGeom>
          </p:spPr>
        </p:pic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026A0F50-D750-AFFF-63A3-82AF7BE13FE7}"/>
                </a:ext>
              </a:extLst>
            </p:cNvPr>
            <p:cNvSpPr txBox="1"/>
            <p:nvPr/>
          </p:nvSpPr>
          <p:spPr>
            <a:xfrm>
              <a:off x="7303847" y="5049185"/>
              <a:ext cx="8585200" cy="3445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9600"/>
                </a:lnSpc>
              </a:pPr>
              <a:r>
                <a:rPr lang="ko-KR" altLang="en-US" sz="2800">
                  <a:solidFill>
                    <a:srgbClr val="000000"/>
                  </a:solidFill>
                  <a:latin typeface="Calibri"/>
                  <a:ea typeface="Pretendard SemiBold"/>
                  <a:cs typeface="Calibri"/>
                </a:rPr>
                <a:t>모델 설명 - </a:t>
              </a:r>
              <a:r>
                <a:rPr lang="ko-KR" altLang="en-US" sz="2800" err="1">
                  <a:solidFill>
                    <a:srgbClr val="000000"/>
                  </a:solidFill>
                  <a:latin typeface="Pretendard SemiBold"/>
                  <a:ea typeface="Pretendard SemiBold"/>
                  <a:cs typeface="Calibri"/>
                </a:rPr>
                <a:t>StableViton</a:t>
              </a:r>
              <a:endParaRPr lang="ko-KR" altLang="en-US" sz="2800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Calibri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F20FE4-413F-CCE1-882C-84165DCC3BB1}"/>
              </a:ext>
            </a:extLst>
          </p:cNvPr>
          <p:cNvGrpSpPr/>
          <p:nvPr/>
        </p:nvGrpSpPr>
        <p:grpSpPr>
          <a:xfrm>
            <a:off x="5227196" y="7933044"/>
            <a:ext cx="11348446" cy="1627095"/>
            <a:chOff x="5169574" y="5596128"/>
            <a:chExt cx="11417300" cy="143158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5174" y="5796899"/>
              <a:ext cx="11061700" cy="768165"/>
            </a:xfrm>
            <a:prstGeom prst="rect">
              <a:avLst/>
            </a:prstGeom>
            <a:effectLst>
              <a:outerShdw dist="128365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9574" y="5596128"/>
              <a:ext cx="2489200" cy="1431581"/>
            </a:xfrm>
            <a:prstGeom prst="rect">
              <a:avLst/>
            </a:prstGeom>
          </p:spPr>
        </p:pic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CA18ACC2-5616-5220-0816-0AD82CF5FD79}"/>
                </a:ext>
              </a:extLst>
            </p:cNvPr>
            <p:cNvSpPr txBox="1"/>
            <p:nvPr/>
          </p:nvSpPr>
          <p:spPr>
            <a:xfrm>
              <a:off x="7303848" y="6027542"/>
              <a:ext cx="8585200" cy="3445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99600"/>
                </a:lnSpc>
              </a:pPr>
              <a:r>
                <a:rPr lang="ko-KR" altLang="en-US" sz="2800" err="1">
                  <a:solidFill>
                    <a:srgbClr val="000000"/>
                  </a:solidFill>
                  <a:latin typeface="Calibri"/>
                  <a:ea typeface="Pretendard SemiBold"/>
                  <a:cs typeface="Calibri"/>
                </a:rPr>
                <a:t>아쉬운점</a:t>
              </a:r>
              <a:endParaRPr lang="ko-KR" altLang="en-US" sz="2800" b="0" i="0" u="none" strike="noStrike" err="1">
                <a:solidFill>
                  <a:srgbClr val="000000"/>
                </a:solidFill>
                <a:latin typeface="Calibri"/>
                <a:ea typeface="Pretendard SemiBold"/>
                <a:cs typeface="Calibri"/>
              </a:endParaRPr>
            </a:p>
          </p:txBody>
        </p:sp>
      </p:grpSp>
      <p:sp>
        <p:nvSpPr>
          <p:cNvPr id="24" name="TextBox 14">
            <a:extLst>
              <a:ext uri="{FF2B5EF4-FFF2-40B4-BE49-F238E27FC236}">
                <a16:creationId xmlns:a16="http://schemas.microsoft.com/office/drawing/2014/main" id="{D843E05A-10FA-1F6F-B477-C3CE81C64436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0" y="3886200"/>
            <a:ext cx="266700" cy="2159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C454E9A-413E-E203-8C1C-E5D69E7AFF58}"/>
              </a:ext>
            </a:extLst>
          </p:cNvPr>
          <p:cNvGrpSpPr/>
          <p:nvPr/>
        </p:nvGrpSpPr>
        <p:grpSpPr>
          <a:xfrm>
            <a:off x="781326" y="1435100"/>
            <a:ext cx="16363674" cy="2082800"/>
            <a:chOff x="781326" y="1435100"/>
            <a:chExt cx="16363674" cy="20828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22" name="Picture 20">
              <a:extLst>
                <a:ext uri="{FF2B5EF4-FFF2-40B4-BE49-F238E27FC236}">
                  <a16:creationId xmlns:a16="http://schemas.microsoft.com/office/drawing/2014/main" id="{D156EA54-4C08-4BAE-9D89-150D49A18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326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>
                <a:solidFill>
                  <a:srgbClr val="000000"/>
                </a:solidFill>
                <a:ea typeface="Pretendard Black"/>
              </a:rPr>
              <a:t>회원가입 주요 코드</a:t>
            </a:r>
            <a:endParaRPr lang="ko-KR" sz="5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>
                <a:solidFill>
                  <a:srgbClr val="000000"/>
                </a:solidFill>
                <a:latin typeface="Pretendard Bold"/>
              </a:rPr>
              <a:t>회원가입 주요 코드</a:t>
            </a:r>
            <a:endParaRPr lang="en-US" sz="2800" b="0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45800" y="5854700"/>
            <a:ext cx="6210300" cy="307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Font typeface="+mj-lt"/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중복이 없으면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사용자의 모든 정보를 데이터베이스</a:t>
            </a:r>
            <a:b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( users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테이블 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)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에 저장합니다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저장이 성공하면</a:t>
            </a:r>
            <a:b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“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회원가입이 완료 되었습니다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.”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라는 메시지를 출력합니다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 typeface="+mj-lt"/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데이터베이스 오류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서버 오류 등 다양한 </a:t>
            </a:r>
            <a:b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예외 상황에 대해 처리합니다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 typeface="+mj-lt"/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마지막에는 데이터베이스 연결을 안전하게 종료합니다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910908-949D-49EA-A1FE-DEEC4B5BA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877" y="3023152"/>
            <a:ext cx="6419023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27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>
                <a:solidFill>
                  <a:srgbClr val="000000"/>
                </a:solidFill>
                <a:ea typeface="Pretendard Black"/>
              </a:rPr>
              <a:t>회원가입 주요 코드</a:t>
            </a:r>
            <a:endParaRPr lang="ko-KR" sz="5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D156EA54-4C08-4BAE-9D89-150D49A18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26" y="1435100"/>
            <a:ext cx="2501900" cy="208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BA92EA-2EC6-4199-9A53-B6AE81D4E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004" y="4274482"/>
            <a:ext cx="7086600" cy="52775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79038B-448B-43E9-9CE8-507ADFBC8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791" y="3018183"/>
            <a:ext cx="5779378" cy="65338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4C4C76-1A60-480F-BB98-026C8C631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2356" y="3018183"/>
            <a:ext cx="3381847" cy="6420746"/>
          </a:xfrm>
          <a:prstGeom prst="rect">
            <a:avLst/>
          </a:prstGeom>
        </p:spPr>
      </p:pic>
      <p:sp>
        <p:nvSpPr>
          <p:cNvPr id="20" name="TextBox 26">
            <a:extLst>
              <a:ext uri="{FF2B5EF4-FFF2-40B4-BE49-F238E27FC236}">
                <a16:creationId xmlns:a16="http://schemas.microsoft.com/office/drawing/2014/main" id="{EED245C6-96C4-48D2-A056-F91EFD57393E}"/>
              </a:ext>
            </a:extLst>
          </p:cNvPr>
          <p:cNvSpPr txBox="1"/>
          <p:nvPr/>
        </p:nvSpPr>
        <p:spPr>
          <a:xfrm>
            <a:off x="1795946" y="3350091"/>
            <a:ext cx="5334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3500" b="1">
                <a:solidFill>
                  <a:srgbClr val="000000"/>
                </a:solidFill>
                <a:ea typeface="Pretendard Black"/>
              </a:rPr>
              <a:t>r</a:t>
            </a:r>
            <a:r>
              <a:rPr lang="en-US" altLang="ko-KR" sz="3500" b="1" i="0" u="none" strike="noStrike">
                <a:solidFill>
                  <a:srgbClr val="000000"/>
                </a:solidFill>
                <a:ea typeface="Pretendard Black"/>
              </a:rPr>
              <a:t>egister.html , register.css</a:t>
            </a:r>
            <a:endParaRPr lang="ko-KR" sz="3500" b="1" i="0" u="none" strike="noStrike">
              <a:solidFill>
                <a:srgbClr val="000000"/>
              </a:solidFill>
              <a:ea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8347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>
                <a:solidFill>
                  <a:srgbClr val="000000"/>
                </a:solidFill>
                <a:ea typeface="Pretendard Black"/>
              </a:rPr>
              <a:t>로그인 주요 코드</a:t>
            </a:r>
            <a:endParaRPr lang="ko-KR" sz="5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>
                <a:solidFill>
                  <a:srgbClr val="000000"/>
                </a:solidFill>
                <a:latin typeface="Pretendard Bold"/>
              </a:rPr>
              <a:t>로그인 주요 코드</a:t>
            </a:r>
            <a:endParaRPr lang="en-US" sz="2800" b="0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32385" y="5151823"/>
            <a:ext cx="6210300" cy="47337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사용자가 로그인 폼에서 입력한 이메일과 비밀번호를 </a:t>
            </a:r>
            <a:r>
              <a:rPr lang="en-US" altLang="ko-KR" sz="2000" b="0" i="0" u="none" strike="noStrike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UserLogin</a:t>
            </a:r>
            <a:r>
              <a:rPr lang="en-US" altLang="ko-KR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모델로 받습니다</a:t>
            </a:r>
            <a:r>
              <a:rPr lang="en-US" altLang="ko-KR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. </a:t>
            </a:r>
            <a:br>
              <a:rPr lang="en-US" altLang="ko-KR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ko-KR" altLang="en-US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사용자가 입력한 비밀번호를 데이터베이스에 저장된 값과 비교하기 위해 </a:t>
            </a:r>
            <a:r>
              <a:rPr lang="en-US" altLang="ko-KR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SHA-256 </a:t>
            </a:r>
            <a:r>
              <a:rPr lang="ko-KR" altLang="en-US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해시로 변환합니다</a:t>
            </a:r>
            <a:r>
              <a:rPr lang="en-US" altLang="ko-KR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데이터베이스에서 입력된 이메일과 </a:t>
            </a:r>
            <a:r>
              <a:rPr lang="ko-KR" altLang="en-US" sz="20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해시된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 비밀번호가 모두 일치하는 사용자가 있는지 조회합니다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 </a:t>
            </a: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b="0" i="0" u="none" strike="noStrike" spc="-100">
                <a:solidFill>
                  <a:srgbClr val="000000"/>
                </a:solidFill>
                <a:latin typeface="Pretendard Regular"/>
                <a:ea typeface="Pretendard Regular"/>
              </a:rPr>
              <a:t>인증에 성공하면 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JWT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토큰을 생성합니다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b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토큰에는 사용자의 이메일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이름 등 인증에 필요한 정보가 담깁니다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이 토큰은 이후 요청에서 인증 수단으로 사용됩니다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D156EA54-4C08-4BAE-9D89-150D49A18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6" y="1435100"/>
            <a:ext cx="2501900" cy="208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77EE13-1868-481E-BC97-6739A71C8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130" y="3121240"/>
            <a:ext cx="6210300" cy="63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89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>
                <a:solidFill>
                  <a:srgbClr val="000000"/>
                </a:solidFill>
                <a:ea typeface="Pretendard Black"/>
              </a:rPr>
              <a:t>로그인 주요 코드</a:t>
            </a:r>
            <a:endParaRPr lang="ko-KR" sz="5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>
                <a:solidFill>
                  <a:srgbClr val="000000"/>
                </a:solidFill>
                <a:latin typeface="Pretendard Bold"/>
              </a:rPr>
              <a:t>로그인 주요 코드</a:t>
            </a:r>
            <a:endParaRPr lang="en-US" sz="2800" b="0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32385" y="5151823"/>
            <a:ext cx="6210300" cy="47337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클라이언트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0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프론트엔드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 에는 </a:t>
            </a:r>
            <a:b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JWT, </a:t>
            </a:r>
            <a:r>
              <a:rPr lang="en-US" altLang="ko-KR" sz="20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token_type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 ( bearer )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정보를 반환합니다</a:t>
            </a:r>
            <a:b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이 토큰을 이용해서 사용자는 </a:t>
            </a:r>
            <a:r>
              <a:rPr lang="ko-KR" altLang="en-US" sz="20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내정보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 조회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프로필 </a:t>
            </a:r>
            <a:r>
              <a:rPr lang="ko-KR" altLang="en-US" sz="20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수정등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 인증이 필요한 기능을 사용할 수 있습니다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로그인 과정에서 발생할 수 있는 예외 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인증 실패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서버 오류 등 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을 적절히 처리 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마지막에는 데이터베이스 연결을 안전하게 종료합니다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AutoNum type="arabicPeriod"/>
            </a:pPr>
            <a:endParaRPr lang="en-US" altLang="ko-KR" sz="2000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D156EA54-4C08-4BAE-9D89-150D49A18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6" y="1435100"/>
            <a:ext cx="2501900" cy="208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3C977D-CF4A-4809-B8BA-3AAD28AB9E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815" y="2975113"/>
            <a:ext cx="6932385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9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>
                <a:solidFill>
                  <a:srgbClr val="000000"/>
                </a:solidFill>
                <a:ea typeface="Pretendard Black"/>
              </a:rPr>
              <a:t>로그인 주요 코드</a:t>
            </a:r>
            <a:endParaRPr lang="ko-KR" sz="5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D156EA54-4C08-4BAE-9D89-150D49A18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26" y="1435100"/>
            <a:ext cx="2501900" cy="2082800"/>
          </a:xfrm>
          <a:prstGeom prst="rect">
            <a:avLst/>
          </a:prstGeom>
        </p:spPr>
      </p:pic>
      <p:sp>
        <p:nvSpPr>
          <p:cNvPr id="20" name="TextBox 26">
            <a:extLst>
              <a:ext uri="{FF2B5EF4-FFF2-40B4-BE49-F238E27FC236}">
                <a16:creationId xmlns:a16="http://schemas.microsoft.com/office/drawing/2014/main" id="{EED245C6-96C4-48D2-A056-F91EFD57393E}"/>
              </a:ext>
            </a:extLst>
          </p:cNvPr>
          <p:cNvSpPr txBox="1"/>
          <p:nvPr/>
        </p:nvSpPr>
        <p:spPr>
          <a:xfrm>
            <a:off x="1795946" y="3350091"/>
            <a:ext cx="5334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3500" b="1">
                <a:solidFill>
                  <a:srgbClr val="000000"/>
                </a:solidFill>
                <a:ea typeface="Pretendard Black"/>
              </a:rPr>
              <a:t>login.html</a:t>
            </a:r>
            <a:r>
              <a:rPr lang="en-US" altLang="ko-KR" sz="3500" b="1" i="0" u="none" strike="noStrike">
                <a:solidFill>
                  <a:srgbClr val="000000"/>
                </a:solidFill>
                <a:ea typeface="Pretendard Black"/>
              </a:rPr>
              <a:t>, login.css</a:t>
            </a:r>
            <a:endParaRPr lang="ko-KR" sz="3500" b="1" i="0" u="none" strike="noStrike">
              <a:solidFill>
                <a:srgbClr val="000000"/>
              </a:solidFill>
              <a:ea typeface="Pretendard Blac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33171-C648-4646-A34E-BE63F05DA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956930"/>
            <a:ext cx="7497221" cy="5458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30910B-DFE8-48CB-BE22-19AFFD60C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3956930"/>
            <a:ext cx="5020376" cy="4944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55D0DF-70BE-40F4-A044-F5363384E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92903" y="3956930"/>
            <a:ext cx="3410426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0" y="38862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err="1">
                <a:solidFill>
                  <a:srgbClr val="000000"/>
                </a:solidFill>
                <a:ea typeface="Pretendard Black"/>
              </a:rPr>
              <a:t>내정보</a:t>
            </a:r>
            <a:r>
              <a:rPr lang="ko-KR" altLang="en-US" sz="5000">
                <a:solidFill>
                  <a:srgbClr val="000000"/>
                </a:solidFill>
                <a:ea typeface="Pretendard Black"/>
              </a:rPr>
              <a:t> 주요 코드</a:t>
            </a:r>
            <a:endParaRPr lang="ko-KR" sz="5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8989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 err="1">
                <a:solidFill>
                  <a:srgbClr val="000000"/>
                </a:solidFill>
                <a:latin typeface="Pretendard Bold"/>
              </a:rPr>
              <a:t>내정보</a:t>
            </a:r>
            <a:r>
              <a:rPr lang="ko-KR" altLang="en-US" sz="2800">
                <a:solidFill>
                  <a:srgbClr val="000000"/>
                </a:solidFill>
                <a:latin typeface="Pretendard Bold"/>
              </a:rPr>
              <a:t> 주요 코드</a:t>
            </a:r>
            <a:endParaRPr lang="en-US" sz="2800" b="0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32385" y="5151823"/>
            <a:ext cx="6210300" cy="47337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내정보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 조회 및 수정 기능은 반드시 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JWT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토큰이 필요합니다</a:t>
            </a:r>
            <a:endParaRPr lang="en-US" altLang="ko-KR" sz="2000" spc="-10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/profile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엔드 포인트는 토큰을 검증한 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데이터베이스에서 사용자 정보를 가져와 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profile.html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템플릿에 전달합니다</a:t>
            </a:r>
            <a:endParaRPr lang="en-US" altLang="ko-KR" sz="2000" spc="-10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32800"/>
              </a:lnSpc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토큰이 없거나 유효하지 않은 경우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에러 메시지와 함께 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401(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인증 실패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)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오류를 출력합니다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D156EA54-4C08-4BAE-9D89-150D49A18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6" y="1435100"/>
            <a:ext cx="2501900" cy="208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C3946F-8AC9-4DD9-9582-03275BC12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687" y="2945432"/>
            <a:ext cx="7058439" cy="66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3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352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2387" y="3714474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6526" y="48641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000" err="1">
                <a:solidFill>
                  <a:srgbClr val="000000"/>
                </a:solidFill>
                <a:ea typeface="Pretendard Black"/>
              </a:rPr>
              <a:t>내정보</a:t>
            </a:r>
            <a:r>
              <a:rPr lang="ko-KR" altLang="en-US" sz="5000">
                <a:solidFill>
                  <a:srgbClr val="000000"/>
                </a:solidFill>
                <a:ea typeface="Pretendard Black"/>
              </a:rPr>
              <a:t> 주요 코드</a:t>
            </a:r>
            <a:endParaRPr lang="ko-KR" sz="5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79087" y="3930374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 err="1">
                <a:solidFill>
                  <a:srgbClr val="000000"/>
                </a:solidFill>
                <a:latin typeface="Pretendard Bold"/>
              </a:rPr>
              <a:t>내정보</a:t>
            </a:r>
            <a:r>
              <a:rPr lang="ko-KR" altLang="en-US" sz="2800">
                <a:solidFill>
                  <a:srgbClr val="000000"/>
                </a:solidFill>
                <a:latin typeface="Pretendard Bold"/>
              </a:rPr>
              <a:t> 주요 코드</a:t>
            </a:r>
            <a:endParaRPr lang="en-US" sz="2800" b="0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42813" y="4864100"/>
            <a:ext cx="6210300" cy="47337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32800"/>
              </a:lnSpc>
              <a:buFont typeface="+mj-lt"/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사용자가 프로필을 수정하면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클라이언트는 수정된 정보를 서버로 전송합니다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 typeface="+mj-lt"/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서버는 토큰을 검증해 사용자를 식별하고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이메일 및 사용자 이름의 중복 여부를 체크합니다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 typeface="+mj-lt"/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중복이 없으면 데이터베이스의 사용자 정보를 업데이트하고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성공 메시지 를 출력합니다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 typeface="+mj-lt"/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사용자를 찾을 수 없거나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중복된 이메일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/</a:t>
            </a: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이름이 있을 때도 </a:t>
            </a:r>
            <a:b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</a:b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에러 메시지를 출력합니다</a:t>
            </a:r>
            <a:endParaRPr lang="en-US" altLang="ko-KR" sz="2000" spc="-10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32800"/>
              </a:lnSpc>
              <a:buFont typeface="+mj-lt"/>
              <a:buAutoNum type="arabicPeriod"/>
            </a:pPr>
            <a:r>
              <a:rPr lang="ko-KR" altLang="en-US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모든 데이터베이스 작업 후에는 연결을 안전하게 종료합니다</a:t>
            </a:r>
            <a:r>
              <a:rPr lang="en-US" altLang="ko-KR" sz="2000" spc="-10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D156EA54-4C08-4BAE-9D89-150D49A18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26" y="1435100"/>
            <a:ext cx="2501900" cy="208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305FC2-1D55-4380-9EDF-8D46F4F298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2962361"/>
            <a:ext cx="5610915" cy="66642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711AD4-8D1E-4902-A710-64D0D16ED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3241" y="2974049"/>
            <a:ext cx="4307785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6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B7A97F-752A-5669-1C7D-539F501E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686C15-F32F-97D5-DB00-23A6E405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7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26A8FA-E05C-66A5-B39C-1B7D02F6A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ABBBC676-C1C2-4AB3-788C-1ACC447AB6EA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F5038459-129E-A445-83C5-FA7E9C85B720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13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ED5485-0CCC-A9AD-BBAA-C0437A473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965BC99-0166-D21D-50BC-8B6A1A7BA189}"/>
              </a:ext>
            </a:extLst>
          </p:cNvPr>
          <p:cNvSpPr>
            <a:spLocks noGrp="1"/>
          </p:cNvSpPr>
          <p:nvPr/>
        </p:nvSpPr>
        <p:spPr>
          <a:xfrm>
            <a:off x="2360228" y="4224695"/>
            <a:ext cx="13946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 err="1">
                <a:latin typeface="Pretendard Regular"/>
                <a:ea typeface="Pretendard Regular"/>
              </a:rPr>
              <a:t>가상피팅에는</a:t>
            </a:r>
            <a:r>
              <a:rPr lang="ko-KR" altLang="en-US" sz="3000" dirty="0">
                <a:latin typeface="Pretendard Regular"/>
                <a:ea typeface="Pretendard Regular"/>
              </a:rPr>
              <a:t> </a:t>
            </a:r>
            <a:r>
              <a:rPr lang="ko-KR" altLang="en-US" sz="3000" dirty="0" err="1">
                <a:latin typeface="Pretendard Regular"/>
                <a:ea typeface="Pretendard Regular"/>
              </a:rPr>
              <a:t>StableViton모델을</a:t>
            </a:r>
            <a:r>
              <a:rPr lang="ko-KR" altLang="en-US" sz="3000" dirty="0">
                <a:latin typeface="Pretendard Regular"/>
                <a:ea typeface="Pretendard Regular"/>
              </a:rPr>
              <a:t> 사용하였습니다.</a:t>
            </a:r>
          </a:p>
          <a:p>
            <a:r>
              <a:rPr lang="ko-KR" altLang="en-US" sz="3000" dirty="0" err="1">
                <a:latin typeface="Pretendard Regular"/>
                <a:ea typeface="Pretendard Regular"/>
              </a:rPr>
              <a:t>StableViton은</a:t>
            </a:r>
            <a:r>
              <a:rPr lang="ko-KR" altLang="en-US" sz="3000" dirty="0">
                <a:latin typeface="Pretendard Regular"/>
                <a:ea typeface="Pretendard Regular"/>
              </a:rPr>
              <a:t> </a:t>
            </a:r>
            <a:r>
              <a:rPr lang="ko-KR" altLang="en-US" sz="3000" dirty="0" err="1">
                <a:latin typeface="Pretendard Regular"/>
                <a:ea typeface="Pretendard Regular"/>
              </a:rPr>
              <a:t>stablediffusion같은</a:t>
            </a:r>
            <a:r>
              <a:rPr lang="ko-KR" altLang="en-US" sz="3000" dirty="0">
                <a:latin typeface="Pretendard Regular"/>
                <a:ea typeface="Pretendard Regular"/>
              </a:rPr>
              <a:t> 확산 모델로 </a:t>
            </a:r>
            <a:r>
              <a:rPr lang="ko-KR" altLang="en-US" sz="3000" dirty="0" err="1">
                <a:latin typeface="Pretendard Regular"/>
                <a:ea typeface="Pretendard Regular"/>
              </a:rPr>
              <a:t>원본이미지를</a:t>
            </a:r>
            <a:r>
              <a:rPr lang="ko-KR" altLang="en-US" sz="3000" dirty="0">
                <a:latin typeface="Pretendard Regular"/>
                <a:ea typeface="Pretendard Regular"/>
              </a:rPr>
              <a:t> </a:t>
            </a:r>
            <a:r>
              <a:rPr lang="ko-KR" altLang="en-US" sz="3000" dirty="0" err="1">
                <a:latin typeface="Pretendard Regular"/>
                <a:ea typeface="Pretendard Regular"/>
              </a:rPr>
              <a:t>u-net을</a:t>
            </a:r>
            <a:r>
              <a:rPr lang="ko-KR" altLang="en-US" sz="3000" dirty="0">
                <a:latin typeface="Pretendard Regular"/>
                <a:ea typeface="Pretendard Regular"/>
              </a:rPr>
              <a:t> 이용하여 </a:t>
            </a:r>
            <a:r>
              <a:rPr lang="ko-KR" altLang="en-US" sz="3000" dirty="0" err="1">
                <a:latin typeface="Pretendard Regular"/>
                <a:ea typeface="Pretendard Regular"/>
              </a:rPr>
              <a:t>다운샘플링한</a:t>
            </a:r>
            <a:r>
              <a:rPr lang="ko-KR" altLang="en-US" sz="3000" dirty="0">
                <a:latin typeface="Pretendard Regular"/>
                <a:ea typeface="Pretendard Regular"/>
              </a:rPr>
              <a:t> </a:t>
            </a:r>
            <a:r>
              <a:rPr lang="ko-KR" altLang="en-US" sz="3000" dirty="0" err="1">
                <a:latin typeface="Pretendard Regular"/>
                <a:ea typeface="Pretendard Regular"/>
              </a:rPr>
              <a:t>피쳐맵에</a:t>
            </a:r>
            <a:r>
              <a:rPr lang="ko-KR" altLang="en-US" sz="3000" dirty="0">
                <a:latin typeface="Pretendard Regular"/>
                <a:ea typeface="Pretendard Regular"/>
              </a:rPr>
              <a:t> 노이즈를 준 후 해당 </a:t>
            </a:r>
            <a:r>
              <a:rPr lang="ko-KR" altLang="en-US" sz="3000" dirty="0" err="1">
                <a:latin typeface="Pretendard Regular"/>
                <a:ea typeface="Pretendard Regular"/>
              </a:rPr>
              <a:t>피쳐맵을</a:t>
            </a:r>
            <a:r>
              <a:rPr lang="ko-KR" altLang="en-US" sz="3000" dirty="0">
                <a:latin typeface="Pretendard Regular"/>
                <a:ea typeface="Pretendard Regular"/>
              </a:rPr>
              <a:t> </a:t>
            </a:r>
            <a:r>
              <a:rPr lang="ko-KR" altLang="en-US" sz="3000" dirty="0" err="1">
                <a:latin typeface="Pretendard Regular"/>
                <a:ea typeface="Pretendard Regular"/>
              </a:rPr>
              <a:t>의상이미지와</a:t>
            </a:r>
            <a:r>
              <a:rPr lang="ko-KR" altLang="en-US" sz="3000" dirty="0">
                <a:latin typeface="Pretendard Regular"/>
                <a:ea typeface="Pretendard Regular"/>
              </a:rPr>
              <a:t> 자세데이터, </a:t>
            </a:r>
            <a:r>
              <a:rPr lang="ko-KR" altLang="en-US" sz="3000" dirty="0" err="1">
                <a:latin typeface="Pretendard Regular"/>
                <a:ea typeface="Pretendard Regular"/>
              </a:rPr>
              <a:t>스켈레톤데이터</a:t>
            </a:r>
            <a:r>
              <a:rPr lang="ko-KR" altLang="en-US" sz="3000" dirty="0">
                <a:latin typeface="Pretendard Regular"/>
                <a:ea typeface="Pretendard Regular"/>
              </a:rPr>
              <a:t> 등을 이용하여 </a:t>
            </a:r>
            <a:r>
              <a:rPr lang="ko-KR" altLang="en-US" sz="3000" dirty="0" err="1">
                <a:latin typeface="Pretendard Regular"/>
                <a:ea typeface="Pretendard Regular"/>
              </a:rPr>
              <a:t>diffusion모델들과</a:t>
            </a:r>
            <a:r>
              <a:rPr lang="ko-KR" altLang="en-US" sz="3000" dirty="0">
                <a:latin typeface="Pretendard Regular"/>
                <a:ea typeface="Pretendard Regular"/>
              </a:rPr>
              <a:t> 같은 원리로 원본 이미지를 생성(추론)하는 모델입니다.</a:t>
            </a:r>
          </a:p>
        </p:txBody>
      </p:sp>
    </p:spTree>
    <p:extLst>
      <p:ext uri="{BB962C8B-B14F-4D97-AF65-F5344CB8AC3E}">
        <p14:creationId xmlns:p14="http://schemas.microsoft.com/office/powerpoint/2010/main" val="2768155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E2FFE-6759-8416-6748-0C17A6D9C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9F0912-C21F-71B2-DF3E-BA0276F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E1974A-B190-24BE-5B66-1CD8460E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EDE581-6C86-6E25-3C0C-C5FC1156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7D6B9B42-200D-467F-9B05-6BC86872B2B5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76826A-C5CF-77A2-6FEA-242ACB40B40E}"/>
              </a:ext>
            </a:extLst>
          </p:cNvPr>
          <p:cNvSpPr>
            <a:spLocks noGrp="1"/>
          </p:cNvSpPr>
          <p:nvPr/>
        </p:nvSpPr>
        <p:spPr>
          <a:xfrm>
            <a:off x="11557862" y="3891290"/>
            <a:ext cx="482963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latin typeface="Pretendard Regular"/>
                <a:ea typeface="Pretendard Regular"/>
              </a:rPr>
              <a:t>먼저 </a:t>
            </a:r>
            <a:r>
              <a:rPr lang="ko-KR" altLang="en-US" sz="3000" dirty="0" err="1">
                <a:latin typeface="Pretendard Regular"/>
                <a:ea typeface="Pretendard Regular"/>
              </a:rPr>
              <a:t>실행시</a:t>
            </a:r>
            <a:r>
              <a:rPr lang="ko-KR" altLang="en-US" sz="3000" dirty="0">
                <a:latin typeface="Pretendard Regular"/>
                <a:ea typeface="Pretendard Regular"/>
              </a:rPr>
              <a:t> 인자로 실행에 필요한 설정들을 받아옵니다.</a:t>
            </a:r>
          </a:p>
          <a:p>
            <a:r>
              <a:rPr lang="ko-KR" altLang="en-US" sz="3000" dirty="0">
                <a:latin typeface="Pretendard Regular"/>
                <a:ea typeface="Pretendard Regular"/>
              </a:rPr>
              <a:t>인자들의 설정들을 요약하면 각종 파일들의 경로, 실행옵션을 </a:t>
            </a:r>
            <a:r>
              <a:rPr lang="ko-KR" altLang="en-US" sz="3000" dirty="0" err="1">
                <a:latin typeface="Pretendard Regular"/>
                <a:ea typeface="Pretendard Regular"/>
              </a:rPr>
              <a:t>입력받습니다</a:t>
            </a:r>
            <a:r>
              <a:rPr lang="ko-KR" altLang="en-US" sz="3000" dirty="0">
                <a:latin typeface="Pretendard Regular"/>
                <a:ea typeface="Pretendard Regular"/>
              </a:rPr>
              <a:t>. </a:t>
            </a:r>
          </a:p>
          <a:p>
            <a:endParaRPr lang="ko-KR" altLang="en-US" sz="3000">
              <a:latin typeface="Pretendard Regular"/>
              <a:ea typeface="Pretendard Regular"/>
            </a:endParaRPr>
          </a:p>
        </p:txBody>
      </p:sp>
      <p:pic>
        <p:nvPicPr>
          <p:cNvPr id="9" name="그림 8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510F1D-E8CF-6C51-1907-4201E8362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021" y="3896085"/>
            <a:ext cx="9113583" cy="4351252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EAAC7AE3-0481-30E5-9E2D-4F87E0881559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6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ED2EB3-ED6A-0CB2-8E66-6A81F0141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65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83C7-1CC2-909E-82CD-4D10DF66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A92647-8604-5A00-2DF8-1BD9967E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991DC8-1A92-85FF-4A7D-D89D48E5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3A0D2D-F04F-C9DD-68E6-05FD4E88F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BCEB8F0-252A-1EDD-DB6F-687153D04ED4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B2FCEA1-5963-8BC4-A7E8-31B5EB527851}"/>
              </a:ext>
            </a:extLst>
          </p:cNvPr>
          <p:cNvSpPr>
            <a:spLocks noGrp="1"/>
          </p:cNvSpPr>
          <p:nvPr/>
        </p:nvSpPr>
        <p:spPr>
          <a:xfrm>
            <a:off x="11597724" y="4761973"/>
            <a:ext cx="498499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 err="1">
                <a:latin typeface="Pretendard Regular"/>
                <a:ea typeface="Pretendard Regular"/>
              </a:rPr>
              <a:t>모델의config.yaml파일에</a:t>
            </a:r>
            <a:r>
              <a:rPr lang="ko-KR" altLang="en-US" sz="3000" dirty="0">
                <a:latin typeface="Pretendard Regular"/>
                <a:ea typeface="Pretendard Regular"/>
              </a:rPr>
              <a:t> </a:t>
            </a:r>
            <a:r>
              <a:rPr lang="ko-KR" altLang="en-US" sz="3000" dirty="0" err="1">
                <a:latin typeface="Pretendard Regular"/>
                <a:ea typeface="Pretendard Regular"/>
              </a:rPr>
              <a:t>저장되어있는</a:t>
            </a:r>
            <a:r>
              <a:rPr lang="ko-KR" altLang="en-US" sz="3000" dirty="0">
                <a:latin typeface="Pretendard Regular"/>
                <a:ea typeface="Pretendard Regular"/>
              </a:rPr>
              <a:t> 모델의 구조를 이용하여 </a:t>
            </a:r>
            <a:r>
              <a:rPr lang="ko-KR" altLang="en-US" sz="3000" dirty="0" err="1">
                <a:latin typeface="Pretendard Regular"/>
                <a:ea typeface="Pretendard Regular"/>
              </a:rPr>
              <a:t>cldm내</a:t>
            </a:r>
            <a:r>
              <a:rPr lang="ko-KR" altLang="en-US" sz="3000" dirty="0">
                <a:latin typeface="Pretendard Regular"/>
                <a:ea typeface="Pretendard Regular"/>
              </a:rPr>
              <a:t> 모델들을 구조에 맞게 생성합니다.</a:t>
            </a:r>
            <a:endParaRPr lang="ko-KR" dirty="0"/>
          </a:p>
          <a:p>
            <a:r>
              <a:rPr lang="ko-KR" altLang="en-US" sz="3000" dirty="0" err="1">
                <a:latin typeface="Pretendard Regular"/>
                <a:ea typeface="Pretendard Regular"/>
              </a:rPr>
              <a:t>gpu가</a:t>
            </a:r>
            <a:r>
              <a:rPr lang="ko-KR" altLang="en-US" sz="3000" dirty="0">
                <a:latin typeface="Pretendard Regular"/>
                <a:ea typeface="Pretendard Regular"/>
              </a:rPr>
              <a:t> 사용 불가능 한 경우를 대비하여 모델을 먼저 </a:t>
            </a:r>
            <a:r>
              <a:rPr lang="ko-KR" altLang="en-US" sz="3000" dirty="0" err="1">
                <a:latin typeface="Pretendard Regular"/>
                <a:ea typeface="Pretendard Regular"/>
              </a:rPr>
              <a:t>cpu에</a:t>
            </a:r>
            <a:r>
              <a:rPr lang="ko-KR" altLang="en-US" sz="3000" dirty="0">
                <a:latin typeface="Pretendard Regular"/>
                <a:ea typeface="Pretendard Regular"/>
              </a:rPr>
              <a:t> 올리도록 설정합니다.</a:t>
            </a:r>
            <a:endParaRPr lang="ko-KR" dirty="0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9DBDA2-FBDB-CF69-C5B2-391A08944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061" y="5580437"/>
            <a:ext cx="8944067" cy="1543974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19A91CCA-38DD-36C4-C3ED-2F2A103BF894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9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032223-F5BB-A052-57D2-E54F2CC7F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4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solidFill>
                  <a:srgbClr val="000000"/>
                </a:solidFill>
                <a:ea typeface="Pretendard Light"/>
              </a:rPr>
              <a:t>개요</a:t>
            </a:r>
            <a:endParaRPr lang="en-US" sz="5000" b="0" i="0" u="none" strike="noStrike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19" name="그림 18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107181-2522-754C-7152-CC804EC0D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394" y="5579645"/>
            <a:ext cx="7858125" cy="337335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07650" y="5776495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2800">
                <a:solidFill>
                  <a:srgbClr val="FFFFFF"/>
                </a:solidFill>
                <a:ea typeface="Pretendard SemiBold"/>
              </a:rPr>
              <a:t>사용 기술</a:t>
            </a:r>
            <a:endParaRPr lang="en-US" sz="2800" b="0" i="0" u="none" strike="noStrike" err="1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586161" y="6601660"/>
            <a:ext cx="7239000" cy="20955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백엔드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: </a:t>
            </a:r>
            <a:r>
              <a:rPr lang="en-US" altLang="ko-KR" sz="22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FastAPI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 , </a:t>
            </a:r>
            <a:r>
              <a:rPr lang="en-US" altLang="ko-KR" sz="22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Uvicorn</a:t>
            </a:r>
            <a:endParaRPr lang="en-US" altLang="ko-KR" sz="2200" spc="-10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데이터베이스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: MySQL, </a:t>
            </a:r>
            <a:r>
              <a:rPr lang="en-US" altLang="ko-KR" sz="22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mysql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-connector-python</a:t>
            </a:r>
          </a:p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JWT (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로그인 및 인증을 위한 토큰 기반 인증 방식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) </a:t>
            </a:r>
          </a:p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2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Hashlib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 ( 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비밀번호 암호화 처리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</a:p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err="1">
                <a:solidFill>
                  <a:srgbClr val="000000"/>
                </a:solidFill>
                <a:latin typeface="Pretendard Regular"/>
                <a:ea typeface="Pretendard Regular"/>
              </a:rPr>
              <a:t>프론트엔드</a:t>
            </a:r>
            <a:r>
              <a:rPr lang="ko-KR" altLang="en-US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200" spc="-100">
                <a:solidFill>
                  <a:srgbClr val="000000"/>
                </a:solidFill>
                <a:latin typeface="Pretendard Regular"/>
                <a:ea typeface="Pretendard Regular"/>
              </a:rPr>
              <a:t>: HTML/CSS, JavaScript</a:t>
            </a:r>
            <a:endParaRPr lang="ko-KR" altLang="en-US" sz="2200" spc="-10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pic>
        <p:nvPicPr>
          <p:cNvPr id="17" name="그림 16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D0EA58-975F-2044-9556-A4981C28B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01" y="5572126"/>
            <a:ext cx="7858125" cy="337335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24171" y="5776495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2800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Calibri"/>
              </a:rPr>
              <a:t>주요기능</a:t>
            </a:r>
            <a:endParaRPr lang="en-US" altLang="ko-KR" sz="2800" b="0" i="0" u="none" strike="noStrike">
              <a:solidFill>
                <a:srgbClr val="FFFFFF"/>
              </a:solidFill>
              <a:latin typeface="Pretendard SemiBold"/>
              <a:ea typeface="Pretendard SemiBold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27552" y="6565362"/>
            <a:ext cx="7239000" cy="10966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회원가입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/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로그인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/ </a:t>
            </a:r>
            <a:r>
              <a:rPr lang="ko-KR" altLang="en-US" sz="2200" b="0" i="0" u="none" strike="noStrike" spc="-100" err="1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내정보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 관리</a:t>
            </a:r>
            <a:endParaRPr lang="en-US" altLang="ko-KR" sz="2200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가상 피팅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(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이미지 업로드 및 결과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)</a:t>
            </a:r>
            <a:endParaRPr lang="ko-KR" sz="2200" b="0" i="0" u="none" strike="noStrike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609A0A82-054F-4039-A9A3-2366E65F9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021742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199542"/>
            <a:ext cx="5575300" cy="596900"/>
          </a:xfrm>
          <a:prstGeom prst="rect">
            <a:avLst/>
          </a:prstGeom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CFA1EFC6-18DF-4B76-9890-10C156D293D6}"/>
              </a:ext>
            </a:extLst>
          </p:cNvPr>
          <p:cNvSpPr txBox="1"/>
          <p:nvPr/>
        </p:nvSpPr>
        <p:spPr>
          <a:xfrm>
            <a:off x="1752600" y="3186840"/>
            <a:ext cx="1441450" cy="5251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  <a:buClr>
                <a:srgbClr val="000000"/>
              </a:buClr>
            </a:pPr>
            <a:r>
              <a:rPr lang="ko-KR" altLang="en-US" sz="2200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프로젝트 목적</a:t>
            </a:r>
            <a:endParaRPr lang="ko-KR" sz="2200" b="0" i="0" u="none" strike="noStrike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06FFF3D-A10E-4118-8875-9BD99BDFB342}"/>
              </a:ext>
            </a:extLst>
          </p:cNvPr>
          <p:cNvSpPr txBox="1"/>
          <p:nvPr/>
        </p:nvSpPr>
        <p:spPr>
          <a:xfrm>
            <a:off x="1517788" y="3834267"/>
            <a:ext cx="14027011" cy="5251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  <a:buClr>
                <a:srgbClr val="000000"/>
              </a:buClr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온라인 쇼핑에서 옷을 직접 입어보지 못하는 불편함을 해결하고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,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Calibri"/>
                <a:ea typeface="Pretendard Regular"/>
                <a:cs typeface="Calibri"/>
              </a:rPr>
              <a:t>사용자에게 더 나은 쇼핑 경험을 제공하고자 이 프로젝트를 진행했습니다</a:t>
            </a:r>
            <a:endParaRPr lang="ko-KR" sz="2200" b="0" i="0" u="none" strike="noStrike" spc="-100">
              <a:solidFill>
                <a:srgbClr val="000000"/>
              </a:solidFill>
              <a:latin typeface="Calibri"/>
              <a:ea typeface="Pretendard Regular"/>
              <a:cs typeface="Calibri"/>
            </a:endParaRPr>
          </a:p>
        </p:txBody>
      </p:sp>
      <p:pic>
        <p:nvPicPr>
          <p:cNvPr id="26" name="Picture 16">
            <a:extLst>
              <a:ext uri="{FF2B5EF4-FFF2-40B4-BE49-F238E27FC236}">
                <a16:creationId xmlns:a16="http://schemas.microsoft.com/office/drawing/2014/main" id="{3AFCD946-9E95-4DC8-9B36-42FE4BCB6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98" y="1430409"/>
            <a:ext cx="25400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4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0FC72-3682-82EB-1329-E184D1937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29CA4E-BE39-5F0D-1B02-4BB327479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48BA7A-5F99-A247-252E-569C6BC0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73BF00-2FB6-DCD1-C4C3-1E2AE6702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D2EE917-3D1C-85F2-289B-6E03C29EE302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78390D-44E5-9252-F9EC-E92007868880}"/>
              </a:ext>
            </a:extLst>
          </p:cNvPr>
          <p:cNvSpPr>
            <a:spLocks noGrp="1"/>
          </p:cNvSpPr>
          <p:nvPr/>
        </p:nvSpPr>
        <p:spPr>
          <a:xfrm>
            <a:off x="11887269" y="5152123"/>
            <a:ext cx="465208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err="1">
                <a:latin typeface="Pretendard Regular"/>
                <a:ea typeface="Pretendard Regular"/>
              </a:rPr>
              <a:t>Ckpt파일중</a:t>
            </a:r>
            <a:r>
              <a:rPr lang="ko-KR" altLang="en-US" sz="3000">
                <a:latin typeface="Pretendard Regular"/>
                <a:ea typeface="Pretendard Regular"/>
              </a:rPr>
              <a:t> 필요한 정보만 </a:t>
            </a:r>
            <a:r>
              <a:rPr lang="ko-KR" altLang="en-US" sz="3000" err="1">
                <a:latin typeface="Pretendard Regular"/>
                <a:ea typeface="Pretendard Regular"/>
              </a:rPr>
              <a:t>정보만</a:t>
            </a:r>
            <a:r>
              <a:rPr lang="ko-KR" altLang="en-US" sz="3000">
                <a:latin typeface="Pretendard Regular"/>
                <a:ea typeface="Pretendard Regular"/>
              </a:rPr>
              <a:t> </a:t>
            </a:r>
            <a:r>
              <a:rPr lang="ko-KR" altLang="en-US" sz="3000" err="1">
                <a:latin typeface="Pretendard Regular"/>
                <a:ea typeface="Pretendard Regular"/>
              </a:rPr>
              <a:t>불러오기위해</a:t>
            </a:r>
            <a:r>
              <a:rPr lang="ko-KR" altLang="en-US" sz="3000">
                <a:latin typeface="Pretendard Regular"/>
                <a:ea typeface="Pretendard Regular"/>
              </a:rPr>
              <a:t> '</a:t>
            </a:r>
            <a:r>
              <a:rPr lang="ko-KR" altLang="en-US" sz="3000" err="1">
                <a:latin typeface="Pretendard Regular"/>
                <a:ea typeface="Pretendard Regular"/>
              </a:rPr>
              <a:t>state_dict'라는</a:t>
            </a:r>
            <a:r>
              <a:rPr lang="ko-KR" altLang="en-US" sz="3000">
                <a:latin typeface="Pretendard Regular"/>
                <a:ea typeface="Pretendard Regular"/>
              </a:rPr>
              <a:t> 키만 가져온 후 모델에 해당 가중치 적용합니다.</a:t>
            </a: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3F1247-EBC1-FCF9-ED78-BC8E8E006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964" y="5442805"/>
            <a:ext cx="9276242" cy="1410256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6DA51F21-BBF3-2152-A0A7-DEEB6C194EF6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6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D3B4F0-7E2C-4C15-36F6-B77B9A706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7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9D14A-0D3F-C3D7-2752-85341495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F88BDB-555E-75FF-63D6-B38996FF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2F54EE-CDD0-E483-269A-DAD971C0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2CEC9A-FAD6-2DA9-3A8A-AC2E1DAF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7D830FC1-DEC8-665B-872A-06E2C31289F2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8FEF05-6FB3-590C-2FF4-C85396B2009F}"/>
              </a:ext>
            </a:extLst>
          </p:cNvPr>
          <p:cNvSpPr>
            <a:spLocks noGrp="1"/>
          </p:cNvSpPr>
          <p:nvPr/>
        </p:nvSpPr>
        <p:spPr>
          <a:xfrm>
            <a:off x="11706504" y="5054878"/>
            <a:ext cx="512925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>
                <a:latin typeface="Pretendard Regular"/>
                <a:ea typeface="Pretendard Regular"/>
              </a:rPr>
              <a:t>모델을 올릴 곳을 </a:t>
            </a:r>
            <a:r>
              <a:rPr lang="ko-KR" altLang="en-US" sz="3000" err="1">
                <a:latin typeface="Pretendard Regular"/>
                <a:ea typeface="Pretendard Regular"/>
              </a:rPr>
              <a:t>CUDA사용가능환경</a:t>
            </a:r>
            <a:r>
              <a:rPr lang="ko-KR" altLang="en-US" sz="3000">
                <a:latin typeface="Pretendard Regular"/>
                <a:ea typeface="Pretendard Regular"/>
              </a:rPr>
              <a:t>(기본적으론 </a:t>
            </a:r>
            <a:r>
              <a:rPr lang="ko-KR" altLang="en-US" sz="3000" err="1">
                <a:latin typeface="Pretendard Regular"/>
                <a:ea typeface="Pretendard Regular"/>
              </a:rPr>
              <a:t>gpu</a:t>
            </a:r>
            <a:r>
              <a:rPr lang="ko-KR" altLang="en-US" sz="3000">
                <a:latin typeface="Pretendard Regular"/>
                <a:ea typeface="Pretendard Regular"/>
              </a:rPr>
              <a:t>)로 변경합니다.</a:t>
            </a:r>
          </a:p>
          <a:p>
            <a:r>
              <a:rPr lang="ko-KR" altLang="en-US" sz="3000" err="1">
                <a:latin typeface="Pretendard Regular"/>
                <a:ea typeface="Pretendard Regular"/>
              </a:rPr>
              <a:t>GAN모델처럼</a:t>
            </a:r>
            <a:r>
              <a:rPr lang="ko-KR" altLang="en-US" sz="3000">
                <a:latin typeface="Pretendard Regular"/>
                <a:ea typeface="Pretendard Regular"/>
              </a:rPr>
              <a:t> 모델 자체적으로 결과물을 평가하고 해당 </a:t>
            </a:r>
            <a:r>
              <a:rPr lang="ko-KR" altLang="en-US" sz="3000" err="1">
                <a:latin typeface="Pretendard Regular"/>
                <a:ea typeface="Pretendard Regular"/>
              </a:rPr>
              <a:t>로스치를</a:t>
            </a:r>
            <a:r>
              <a:rPr lang="ko-KR" altLang="en-US" sz="3000">
                <a:latin typeface="Pretendard Regular"/>
                <a:ea typeface="Pretendard Regular"/>
              </a:rPr>
              <a:t> 학습에 이용하도록 </a:t>
            </a:r>
            <a:r>
              <a:rPr lang="ko-KR" altLang="en-US" sz="3000" err="1">
                <a:latin typeface="Pretendard Regular"/>
                <a:ea typeface="Pretendard Regular"/>
              </a:rPr>
              <a:t>eval모드로</a:t>
            </a:r>
            <a:r>
              <a:rPr lang="ko-KR" altLang="en-US" sz="3000">
                <a:latin typeface="Pretendard Regular"/>
                <a:ea typeface="Pretendard Regular"/>
              </a:rPr>
              <a:t> 설정합니다.</a:t>
            </a:r>
          </a:p>
        </p:txBody>
      </p:sp>
      <p:pic>
        <p:nvPicPr>
          <p:cNvPr id="9" name="그림 8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DB7136-87CB-6C0A-ECE2-DB39235AC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6" y="5051580"/>
            <a:ext cx="6039127" cy="2381065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C39C8728-7EC2-CD46-E33B-8048182D24DF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6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ADEB18-B91B-23DC-0A58-F2F1BE10F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6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2349-EA4B-07A1-AA84-5B0DA60EE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32244B-8CB2-E9C9-0F2C-3E93B8F6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D82CD1-E8B1-268B-BB72-32554F70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304BB7-DB48-D882-8BFA-5758E89B3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38B2F19-6419-0934-31E4-8774D181FE04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26DB43F-D080-78F9-A9C0-DE253DE4A8E5}"/>
              </a:ext>
            </a:extLst>
          </p:cNvPr>
          <p:cNvSpPr>
            <a:spLocks noGrp="1"/>
          </p:cNvSpPr>
          <p:nvPr/>
        </p:nvSpPr>
        <p:spPr>
          <a:xfrm>
            <a:off x="11307009" y="5054877"/>
            <a:ext cx="562862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latin typeface="Pretendard Regular"/>
                <a:ea typeface="Pretendard Regular"/>
              </a:rPr>
              <a:t>노이즈 제거하는 모델도 </a:t>
            </a:r>
            <a:r>
              <a:rPr lang="ko-KR" altLang="en-US" sz="3000" dirty="0" err="1">
                <a:latin typeface="Pretendard Regular"/>
                <a:ea typeface="Pretendard Regular"/>
              </a:rPr>
              <a:t>config를</a:t>
            </a:r>
            <a:r>
              <a:rPr lang="ko-KR" altLang="en-US" sz="3000" dirty="0">
                <a:latin typeface="Pretendard Regular"/>
                <a:ea typeface="Pretendard Regular"/>
              </a:rPr>
              <a:t> 통해 </a:t>
            </a:r>
            <a:r>
              <a:rPr lang="ko-KR" altLang="en-US" sz="3000" dirty="0" err="1">
                <a:latin typeface="Pretendard Regular"/>
                <a:ea typeface="Pretendard Regular"/>
              </a:rPr>
              <a:t>cldm폴더에서가져와</a:t>
            </a:r>
            <a:r>
              <a:rPr lang="ko-KR" altLang="en-US" sz="3000" dirty="0">
                <a:latin typeface="Pretendard Regular"/>
                <a:ea typeface="Pretendard Regular"/>
              </a:rPr>
              <a:t>(</a:t>
            </a:r>
            <a:r>
              <a:rPr lang="ko-KR" altLang="en-US" sz="3000" dirty="0" err="1">
                <a:latin typeface="Pretendard Regular"/>
                <a:ea typeface="Pretendard Regular"/>
              </a:rPr>
              <a:t>wraping_cldm을</a:t>
            </a:r>
            <a:r>
              <a:rPr lang="ko-KR" altLang="en-US" sz="3000" dirty="0">
                <a:latin typeface="Pretendard Regular"/>
                <a:ea typeface="Pretendard Regular"/>
              </a:rPr>
              <a:t> 가져옴) 구성합니다.</a:t>
            </a:r>
          </a:p>
          <a:p>
            <a:r>
              <a:rPr lang="ko-KR" altLang="en-US" sz="3000" dirty="0">
                <a:latin typeface="Pretendard Regular"/>
                <a:ea typeface="Pretendard Regular"/>
              </a:rPr>
              <a:t>데이터셋 폴더에 있는 파일들을 </a:t>
            </a:r>
            <a:r>
              <a:rPr lang="ko-KR" altLang="en-US" sz="3000" dirty="0" err="1">
                <a:latin typeface="Pretendard Regular"/>
                <a:ea typeface="Pretendard Regular"/>
              </a:rPr>
              <a:t>config.yaml파일을</a:t>
            </a:r>
            <a:r>
              <a:rPr lang="ko-KR" altLang="en-US" sz="3000" dirty="0">
                <a:latin typeface="Pretendard Regular"/>
                <a:ea typeface="Pretendard Regular"/>
              </a:rPr>
              <a:t> 통해 모델의 입력구조에 맞는) 구조로 </a:t>
            </a:r>
            <a:r>
              <a:rPr lang="ko-KR" altLang="en-US" sz="3000" dirty="0" err="1">
                <a:latin typeface="Pretendard Regular"/>
                <a:ea typeface="Pretendard Regular"/>
              </a:rPr>
              <a:t>로드해옵니다</a:t>
            </a:r>
            <a:r>
              <a:rPr lang="ko-KR" altLang="en-US" sz="3000" dirty="0">
                <a:latin typeface="Pretendard Regular"/>
                <a:ea typeface="Pretendard Regular"/>
              </a:rPr>
              <a:t>.</a:t>
            </a: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5B2F4F-FD22-7A3D-F871-07D039C8E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78" y="4963861"/>
            <a:ext cx="9111003" cy="2337016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3D8809C8-433F-3B84-4959-BD3D5265C9F6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9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A2FA6F-7A22-B493-5FDD-E942F6932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29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7F611-61A8-8802-47F7-895A9E004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CC6E1A-7A2C-330F-2B44-8D43C34D9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FBE9A2-E9CD-FCD4-F152-E8358982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BCEDE0-E721-647E-9C96-01ACCD0E2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F2653BAD-F60E-EEBE-59C6-CE21FA93E363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742261-B050-3E1D-BD4E-0F8816A68784}"/>
              </a:ext>
            </a:extLst>
          </p:cNvPr>
          <p:cNvSpPr>
            <a:spLocks noGrp="1"/>
          </p:cNvSpPr>
          <p:nvPr/>
        </p:nvSpPr>
        <p:spPr>
          <a:xfrm>
            <a:off x="11429077" y="4966101"/>
            <a:ext cx="557314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>
                <a:latin typeface="Pretendard Regular"/>
                <a:ea typeface="Pretendard Regular"/>
              </a:rPr>
              <a:t>만들어진 데이터셋을 모델의 입력 값에 맞는 형식으로 바꾸는 작업입니다.</a:t>
            </a:r>
            <a:endParaRPr lang="ko-KR" altLang="en-US" sz="3000">
              <a:latin typeface="Pretendard Regular"/>
              <a:ea typeface="Pretendard Regular"/>
              <a:cs typeface="Calibri"/>
            </a:endParaRPr>
          </a:p>
          <a:p>
            <a:r>
              <a:rPr lang="ko-KR" altLang="en-US" sz="3000">
                <a:latin typeface="Pretendard Regular"/>
                <a:ea typeface="Pretendard Regular"/>
              </a:rPr>
              <a:t>데이터셋을 배치단위 (</a:t>
            </a:r>
            <a:r>
              <a:rPr lang="ko-KR" altLang="en-US" sz="3000" err="1">
                <a:latin typeface="Pretendard Regular"/>
                <a:ea typeface="Pretendard Regular"/>
              </a:rPr>
              <a:t>gpu</a:t>
            </a:r>
            <a:r>
              <a:rPr lang="ko-KR" altLang="en-US" sz="3000">
                <a:latin typeface="Pretendard Regular"/>
                <a:ea typeface="Pretendard Regular"/>
              </a:rPr>
              <a:t>/</a:t>
            </a:r>
            <a:r>
              <a:rPr lang="ko-KR" altLang="en-US" sz="3000" err="1">
                <a:latin typeface="Pretendard Regular"/>
                <a:ea typeface="Pretendard Regular"/>
              </a:rPr>
              <a:t>cpu에</a:t>
            </a:r>
            <a:r>
              <a:rPr lang="ko-KR" altLang="en-US" sz="3000">
                <a:latin typeface="Pretendard Regular"/>
                <a:ea typeface="Pretendard Regular"/>
              </a:rPr>
              <a:t> 한번에 올릴 단위)로 묶어준 후, </a:t>
            </a:r>
            <a:r>
              <a:rPr lang="ko-KR" altLang="en-US" sz="3000" err="1">
                <a:latin typeface="Pretendard Regular"/>
                <a:ea typeface="Pretendard Regular"/>
              </a:rPr>
              <a:t>vae자세데이터를</a:t>
            </a:r>
            <a:r>
              <a:rPr lang="ko-KR" altLang="en-US" sz="3000">
                <a:latin typeface="Pretendard Regular"/>
                <a:ea typeface="Pretendard Regular"/>
              </a:rPr>
              <a:t> </a:t>
            </a:r>
            <a:r>
              <a:rPr lang="ko-KR" altLang="en-US" sz="3000" err="1">
                <a:latin typeface="Pretendard Regular"/>
                <a:ea typeface="Pretendard Regular"/>
              </a:rPr>
              <a:t>다운샘플링하며</a:t>
            </a:r>
            <a:r>
              <a:rPr lang="ko-KR" altLang="en-US" sz="3000">
                <a:latin typeface="Pretendard Regular"/>
                <a:ea typeface="Pretendard Regular"/>
              </a:rPr>
              <a:t>, 채널(</a:t>
            </a:r>
            <a:r>
              <a:rPr lang="ko-KR" altLang="en-US" sz="3000" err="1">
                <a:latin typeface="Pretendard Regular"/>
                <a:ea typeface="Pretendard Regular"/>
              </a:rPr>
              <a:t>백터를</a:t>
            </a:r>
            <a:r>
              <a:rPr lang="ko-KR" altLang="en-US" sz="3000">
                <a:latin typeface="Pretendard Regular"/>
                <a:ea typeface="Pretendard Regular"/>
              </a:rPr>
              <a:t> 몇가지로 나눌지)을 고정시킵니다.</a:t>
            </a:r>
            <a:endParaRPr lang="ko-KR" altLang="en-US" sz="3000"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301880-8C06-A250-F3D4-CBA87F0AD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991" y="5140176"/>
            <a:ext cx="8971556" cy="1699888"/>
          </a:xfrm>
          <a:prstGeom prst="rect">
            <a:avLst/>
          </a:prstGeom>
        </p:spPr>
      </p:pic>
      <p:pic>
        <p:nvPicPr>
          <p:cNvPr id="9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459536-5B04-6CEF-231F-3F24635B2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30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1A8F-F3F4-560B-D478-46BDA6E5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66652F-DB7D-216B-7EF2-CC181DB0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8A2B32-CF94-13E7-3FCF-DD4F46544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976C88-76A2-90F5-FA89-5787D0780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2CD95351-BF9B-13C4-21D0-1C2ACBE679BA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A316478-A227-B95E-2190-85F33068F918}"/>
              </a:ext>
            </a:extLst>
          </p:cNvPr>
          <p:cNvSpPr>
            <a:spLocks noGrp="1"/>
          </p:cNvSpPr>
          <p:nvPr/>
        </p:nvSpPr>
        <p:spPr>
          <a:xfrm>
            <a:off x="11662116" y="4966101"/>
            <a:ext cx="487402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latin typeface="Pretendard Regular"/>
                <a:ea typeface="Pretendard Regular"/>
              </a:rPr>
              <a:t>추론 시작 부분입니다.</a:t>
            </a:r>
            <a:endParaRPr lang="ko-KR" altLang="en-US" sz="3000" dirty="0">
              <a:latin typeface="Pretendard Regular"/>
              <a:ea typeface="Pretendard Regular"/>
              <a:cs typeface="Calibri"/>
            </a:endParaRPr>
          </a:p>
          <a:p>
            <a:r>
              <a:rPr lang="ko-KR" altLang="en-US" sz="3000" dirty="0">
                <a:latin typeface="Pretendard Regular"/>
                <a:ea typeface="Pretendard Regular"/>
              </a:rPr>
              <a:t>배치사이즈로 묶은 </a:t>
            </a:r>
            <a:r>
              <a:rPr lang="ko-KR" altLang="en-US" sz="3000" dirty="0" err="1">
                <a:latin typeface="Pretendard Regular"/>
                <a:ea typeface="Pretendard Regular"/>
              </a:rPr>
              <a:t>데이터셋만큼씩</a:t>
            </a:r>
            <a:r>
              <a:rPr lang="ko-KR" altLang="en-US" sz="3000" dirty="0">
                <a:latin typeface="Pretendard Regular"/>
                <a:ea typeface="Pretendard Regular"/>
              </a:rPr>
              <a:t> 반복하며 추론을 합니다.</a:t>
            </a:r>
          </a:p>
          <a:p>
            <a:r>
              <a:rPr lang="ko-KR" altLang="en-US" sz="3000" dirty="0">
                <a:latin typeface="Pretendard Regular"/>
                <a:ea typeface="Pretendard Regular"/>
                <a:cs typeface="Calibri"/>
              </a:rPr>
              <a:t>상세한 설명은 이후 이어서 하겠습니다.</a:t>
            </a:r>
          </a:p>
        </p:txBody>
      </p:sp>
      <p:pic>
        <p:nvPicPr>
          <p:cNvPr id="6" name="그림 5" descr="텍스트, 스크린샷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F718BB-41B6-4A45-05A1-B0DB2F4C9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153" y="4061184"/>
            <a:ext cx="7532692" cy="4533316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C6713B30-1F7B-ED64-2E4E-E45898A0A300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8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F4A650-1CA9-D873-ACAB-6AB833CC8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80DE-FDFE-01F5-2917-93583BE82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25339E-D009-9B4B-3C7F-7BB7CD06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225A84-60EB-BD26-EFF9-F04F2C0C3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19586B-80C2-FEE7-66FA-C64B7A2CB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3B416B61-0322-EB8B-406A-F0DDF1E372CF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40F34C2-ED31-3623-2B7E-9442DF3E22F6}"/>
              </a:ext>
            </a:extLst>
          </p:cNvPr>
          <p:cNvSpPr>
            <a:spLocks noGrp="1"/>
          </p:cNvSpPr>
          <p:nvPr/>
        </p:nvSpPr>
        <p:spPr>
          <a:xfrm>
            <a:off x="11563519" y="5224280"/>
            <a:ext cx="515458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err="1">
                <a:latin typeface="Pretendard Regular"/>
                <a:ea typeface="Pretendard Regular"/>
              </a:rPr>
              <a:t>U-NET을</a:t>
            </a:r>
            <a:r>
              <a:rPr lang="ko-KR" altLang="en-US" sz="3000">
                <a:latin typeface="Pretendard Regular"/>
                <a:ea typeface="Pretendard Regular"/>
              </a:rPr>
              <a:t> 이용해 원본 이미지에서 </a:t>
            </a:r>
            <a:r>
              <a:rPr lang="ko-KR" altLang="en-US" sz="3000" err="1">
                <a:latin typeface="Pretendard Regular"/>
                <a:ea typeface="Pretendard Regular"/>
              </a:rPr>
              <a:t>잠제</a:t>
            </a:r>
            <a:r>
              <a:rPr lang="ko-KR" altLang="en-US" sz="3000">
                <a:latin typeface="Pretendard Regular"/>
                <a:ea typeface="Pretendard Regular"/>
              </a:rPr>
              <a:t> </a:t>
            </a:r>
            <a:r>
              <a:rPr lang="ko-KR" altLang="en-US" sz="3000" err="1">
                <a:latin typeface="Pretendard Regular"/>
                <a:ea typeface="Pretendard Regular"/>
              </a:rPr>
              <a:t>백터</a:t>
            </a:r>
            <a:r>
              <a:rPr lang="ko-KR" altLang="en-US" sz="3000">
                <a:latin typeface="Pretendard Regular"/>
                <a:ea typeface="Pretendard Regular"/>
              </a:rPr>
              <a:t>(잠재공간이라 불리우는 최종 </a:t>
            </a:r>
            <a:r>
              <a:rPr lang="ko-KR" altLang="en-US" sz="3000" err="1">
                <a:latin typeface="Pretendard Regular"/>
                <a:ea typeface="Pretendard Regular"/>
              </a:rPr>
              <a:t>피쳐맵</a:t>
            </a:r>
            <a:r>
              <a:rPr lang="ko-KR" altLang="en-US" sz="3000">
                <a:latin typeface="Pretendard Regular"/>
                <a:ea typeface="Pretendard Regular"/>
              </a:rPr>
              <a:t>)</a:t>
            </a:r>
            <a:r>
              <a:rPr lang="ko-KR" altLang="en-US" sz="3000" err="1">
                <a:latin typeface="Pretendard Regular"/>
                <a:ea typeface="Pretendard Regular"/>
              </a:rPr>
              <a:t>를</a:t>
            </a:r>
            <a:r>
              <a:rPr lang="ko-KR" altLang="en-US" sz="3000">
                <a:latin typeface="Pretendard Regular"/>
                <a:ea typeface="Pretendard Regular"/>
              </a:rPr>
              <a:t> 추출합니다.</a:t>
            </a:r>
            <a:endParaRPr lang="ko-KR"/>
          </a:p>
          <a:p>
            <a:r>
              <a:rPr lang="ko-KR" altLang="en-US" sz="3000">
                <a:latin typeface="Pretendard Regular"/>
                <a:ea typeface="Pretendard Regular"/>
              </a:rPr>
              <a:t>또한 </a:t>
            </a:r>
            <a:r>
              <a:rPr lang="ko-KR" altLang="en-US" sz="3000" err="1">
                <a:latin typeface="Pretendard Regular"/>
                <a:ea typeface="Pretendard Regular"/>
              </a:rPr>
              <a:t>컨디셔닝</a:t>
            </a:r>
            <a:r>
              <a:rPr lang="ko-KR" altLang="en-US" sz="3000">
                <a:latin typeface="Pretendard Regular"/>
                <a:ea typeface="Pretendard Regular"/>
              </a:rPr>
              <a:t> 정보(</a:t>
            </a:r>
            <a:r>
              <a:rPr lang="ko-KR" altLang="en-US" sz="3000" err="1">
                <a:latin typeface="Pretendard Regular"/>
                <a:ea typeface="Pretendard Regular"/>
              </a:rPr>
              <a:t>자세정보등의</a:t>
            </a:r>
            <a:r>
              <a:rPr lang="ko-KR" altLang="en-US" sz="3000">
                <a:latin typeface="Pretendard Regular"/>
                <a:ea typeface="Pretendard Regular"/>
              </a:rPr>
              <a:t> 추가 정보들의 </a:t>
            </a:r>
            <a:r>
              <a:rPr lang="ko-KR" altLang="en-US" sz="3000" err="1">
                <a:latin typeface="Pretendard Regular"/>
                <a:ea typeface="Pretendard Regular"/>
              </a:rPr>
              <a:t>백터</a:t>
            </a:r>
            <a:r>
              <a:rPr lang="ko-KR" altLang="en-US" sz="3000">
                <a:latin typeface="Pretendard Regular"/>
                <a:ea typeface="Pretendard Regular"/>
              </a:rPr>
              <a:t>)도 같이 추출합니다.</a:t>
            </a:r>
            <a:endParaRPr lang="ko-KR"/>
          </a:p>
        </p:txBody>
      </p:sp>
      <p:pic>
        <p:nvPicPr>
          <p:cNvPr id="6" name="그림 5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B6B414-C30A-06EE-790B-B75CAE1EB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179" y="5221006"/>
            <a:ext cx="8559687" cy="1281323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A73E3C47-14D9-E578-8E69-CE19C5BB0740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8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B42F94-4584-2A09-5732-4042D833A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3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F6BBA-8EF1-F871-E489-701CCE1F9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A9DA12-9535-230D-C861-50818868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4C666E-DCCE-767B-3FF1-D8240C125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8C6B26-E3DA-9E6D-C0CC-6BFD66571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972C2D21-4F8F-B131-D0C8-651D7FC2F129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3493DF6-37CC-5CB4-8D72-A1E7002F4BAB}"/>
              </a:ext>
            </a:extLst>
          </p:cNvPr>
          <p:cNvSpPr>
            <a:spLocks noGrp="1"/>
          </p:cNvSpPr>
          <p:nvPr/>
        </p:nvSpPr>
        <p:spPr>
          <a:xfrm>
            <a:off x="11440173" y="4977198"/>
            <a:ext cx="539558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err="1">
                <a:latin typeface="Pretendard Regular"/>
                <a:ea typeface="Pretendard Regular"/>
              </a:rPr>
              <a:t>실행인자입력시에</a:t>
            </a:r>
            <a:r>
              <a:rPr lang="ko-KR" altLang="en-US" sz="3000">
                <a:latin typeface="Pretendard Regular"/>
                <a:ea typeface="Pretendard Regular"/>
              </a:rPr>
              <a:t> </a:t>
            </a:r>
            <a:r>
              <a:rPr lang="ko-KR" altLang="en-US" sz="3000" err="1">
                <a:latin typeface="Pretendard Regular"/>
                <a:ea typeface="Pretendard Regular"/>
              </a:rPr>
              <a:t>컨디셔닝</a:t>
            </a:r>
            <a:r>
              <a:rPr lang="ko-KR" altLang="en-US" sz="3000">
                <a:latin typeface="Pretendard Regular"/>
                <a:ea typeface="Pretendard Regular"/>
              </a:rPr>
              <a:t> 정보를 추론에 활용하도록 입력하였다면 해당 정보도 이용하여 추론을 합니다.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B01F1F-7C9F-74A5-3812-F4EFFE14D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481" y="5041405"/>
            <a:ext cx="9547758" cy="2102805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7A6B127C-DD12-7B1F-406D-1A37E7B0406D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9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86CD96-9BA0-794D-98D8-F31BB98CF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63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DECBD-DDBE-92F3-B1B5-47BBC8F7A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2AE9A1-62AE-D85B-CB8D-2C688EF6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EB704B-7235-77E1-BA24-36235174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EAF7FC-1F64-A09C-FBF4-BE5D4227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23659789-0F5E-835B-146E-CE3C39821BD0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334539-397F-1356-F9EC-B5BE80955E0C}"/>
              </a:ext>
            </a:extLst>
          </p:cNvPr>
          <p:cNvSpPr>
            <a:spLocks noGrp="1"/>
          </p:cNvSpPr>
          <p:nvPr/>
        </p:nvSpPr>
        <p:spPr>
          <a:xfrm>
            <a:off x="11806378" y="5143654"/>
            <a:ext cx="492950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>
                <a:latin typeface="Pretendard Regular"/>
                <a:ea typeface="Pretendard Regular"/>
              </a:rPr>
              <a:t>전처리를 마치면 저장한 정보들도 </a:t>
            </a:r>
            <a:r>
              <a:rPr lang="ko-KR" altLang="en-US" sz="3000" err="1">
                <a:latin typeface="Pretendard Regular"/>
                <a:ea typeface="Pretendard Regular"/>
              </a:rPr>
              <a:t>cuda를</a:t>
            </a:r>
            <a:r>
              <a:rPr lang="ko-KR" altLang="en-US" sz="3000">
                <a:latin typeface="Pretendard Regular"/>
                <a:ea typeface="Pretendard Regular"/>
              </a:rPr>
              <a:t> 이용하여 현제 디바이스(</a:t>
            </a:r>
            <a:r>
              <a:rPr lang="ko-KR" altLang="en-US" sz="3000" err="1">
                <a:latin typeface="Pretendard Regular"/>
                <a:ea typeface="Pretendard Regular"/>
              </a:rPr>
              <a:t>gpu</a:t>
            </a:r>
            <a:r>
              <a:rPr lang="ko-KR" altLang="en-US" sz="3000">
                <a:latin typeface="Pretendard Regular"/>
                <a:ea typeface="Pretendard Regular"/>
              </a:rPr>
              <a:t>)로 올립니다.</a:t>
            </a:r>
          </a:p>
        </p:txBody>
      </p:sp>
      <p:pic>
        <p:nvPicPr>
          <p:cNvPr id="6" name="그림 5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CC1990-EEF7-90B2-603E-7AEAB98E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732" y="4802588"/>
            <a:ext cx="7311963" cy="2412969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DC742D66-05EE-A582-DF73-5CBC9EB62558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9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4219AD-361D-2BF6-AEA6-18EFA2AA8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24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5E552-2FE2-D0ED-73B8-F42C326C2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F25840-7971-EA90-4736-85779A30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C9A092-EE8E-2B87-8D25-44307C35E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E69527-00AC-7C04-1C26-82772809A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0412E487-3F65-24AD-FB34-6F894BDA2A9D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FF307A-D94F-314D-69EF-31D1B74EE95A}"/>
              </a:ext>
            </a:extLst>
          </p:cNvPr>
          <p:cNvSpPr>
            <a:spLocks noGrp="1"/>
          </p:cNvSpPr>
          <p:nvPr/>
        </p:nvSpPr>
        <p:spPr>
          <a:xfrm>
            <a:off x="11406883" y="4943906"/>
            <a:ext cx="586166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>
                <a:latin typeface="Pretendard Regular"/>
                <a:ea typeface="Pretendard Regular"/>
              </a:rPr>
              <a:t>노이즈를 999값으로(</a:t>
            </a:r>
            <a:r>
              <a:rPr lang="ko-KR" altLang="en-US" sz="3000" err="1">
                <a:latin typeface="Pretendard Regular"/>
                <a:ea typeface="Pretendard Regular"/>
              </a:rPr>
              <a:t>매우강하게</a:t>
            </a:r>
            <a:r>
              <a:rPr lang="ko-KR" altLang="en-US" sz="3000">
                <a:latin typeface="Pretendard Regular"/>
                <a:ea typeface="Pretendard Regular"/>
              </a:rPr>
              <a:t>, 순수 노이즈에 가깝도록)설정 후 </a:t>
            </a:r>
            <a:r>
              <a:rPr lang="ko-KR" altLang="en-US" sz="3000" err="1">
                <a:latin typeface="Pretendard Regular"/>
                <a:ea typeface="Pretendard Regular"/>
              </a:rPr>
              <a:t>Stable_Viton모델</a:t>
            </a:r>
            <a:r>
              <a:rPr lang="ko-KR" altLang="en-US" sz="3000">
                <a:latin typeface="Pretendard Regular"/>
                <a:ea typeface="Pretendard Regular"/>
              </a:rPr>
              <a:t> </a:t>
            </a:r>
            <a:r>
              <a:rPr lang="ko-KR" altLang="en-US" sz="3000" err="1">
                <a:latin typeface="Pretendard Regular"/>
                <a:ea typeface="Pretendard Regular"/>
              </a:rPr>
              <a:t>내의a_sample함수를</a:t>
            </a:r>
            <a:r>
              <a:rPr lang="ko-KR" altLang="en-US" sz="3000">
                <a:latin typeface="Pretendard Regular"/>
                <a:ea typeface="Pretendard Regular"/>
              </a:rPr>
              <a:t> 통해 잠재 </a:t>
            </a:r>
            <a:r>
              <a:rPr lang="ko-KR" altLang="en-US" sz="3000" err="1">
                <a:latin typeface="Pretendard Regular"/>
                <a:ea typeface="Pretendard Regular"/>
              </a:rPr>
              <a:t>백터에</a:t>
            </a:r>
            <a:r>
              <a:rPr lang="ko-KR" altLang="en-US" sz="3000">
                <a:latin typeface="Pretendard Regular"/>
                <a:ea typeface="Pretendard Regular"/>
              </a:rPr>
              <a:t> 노이즈를 줍니다.</a:t>
            </a:r>
            <a:endParaRPr lang="ko-KR" altLang="en-US" sz="3000">
              <a:latin typeface="Pretendard Regular"/>
              <a:ea typeface="Pretendard Regular"/>
              <a:cs typeface="Calibri"/>
            </a:endParaRPr>
          </a:p>
          <a:p>
            <a:endParaRPr lang="ko-KR" altLang="en-US" sz="3000">
              <a:latin typeface="Pretendard Regular"/>
              <a:ea typeface="Pretendard Regular"/>
            </a:endParaRPr>
          </a:p>
          <a:p>
            <a:r>
              <a:rPr lang="ko-KR" altLang="en-US" sz="3000">
                <a:latin typeface="Pretendard Regular"/>
                <a:ea typeface="Pretendard Regular"/>
              </a:rPr>
              <a:t>노이즈를 준 잠재 </a:t>
            </a:r>
            <a:r>
              <a:rPr lang="ko-KR" altLang="en-US" sz="3000" err="1">
                <a:latin typeface="Pretendard Regular"/>
                <a:ea typeface="Pretendard Regular"/>
              </a:rPr>
              <a:t>백터와</a:t>
            </a:r>
            <a:r>
              <a:rPr lang="ko-KR" altLang="en-US" sz="3000">
                <a:latin typeface="Pretendard Regular"/>
                <a:ea typeface="Pretendard Regular"/>
              </a:rPr>
              <a:t> 원본 잠재 </a:t>
            </a:r>
            <a:r>
              <a:rPr lang="ko-KR" altLang="en-US" sz="3000" err="1">
                <a:latin typeface="Pretendard Regular"/>
                <a:ea typeface="Pretendard Regular"/>
              </a:rPr>
              <a:t>백터를</a:t>
            </a:r>
            <a:r>
              <a:rPr lang="ko-KR" altLang="en-US" sz="3000">
                <a:latin typeface="Pretendard Regular"/>
                <a:ea typeface="Pretendard Regular"/>
              </a:rPr>
              <a:t> 묶고, 각 </a:t>
            </a:r>
            <a:r>
              <a:rPr lang="ko-KR" altLang="en-US" sz="3000" err="1">
                <a:latin typeface="Pretendard Regular"/>
                <a:ea typeface="Pretendard Regular"/>
              </a:rPr>
              <a:t>설정값을</a:t>
            </a:r>
            <a:r>
              <a:rPr lang="ko-KR" altLang="en-US" sz="3000">
                <a:latin typeface="Pretendard Regular"/>
                <a:ea typeface="Pretendard Regular"/>
              </a:rPr>
              <a:t> 통해 어떻게 </a:t>
            </a:r>
            <a:r>
              <a:rPr lang="ko-KR" altLang="en-US" sz="3000" err="1">
                <a:latin typeface="Pretendard Regular"/>
                <a:ea typeface="Pretendard Regular"/>
              </a:rPr>
              <a:t>디노이징</a:t>
            </a:r>
            <a:r>
              <a:rPr lang="ko-KR" altLang="en-US" sz="3000">
                <a:latin typeface="Pretendard Regular"/>
                <a:ea typeface="Pretendard Regular"/>
              </a:rPr>
              <a:t> 할지 </a:t>
            </a:r>
            <a:r>
              <a:rPr lang="ko-KR" altLang="en-US" sz="3000" err="1">
                <a:latin typeface="Pretendard Regular"/>
                <a:ea typeface="Pretendard Regular"/>
              </a:rPr>
              <a:t>설정후</a:t>
            </a:r>
            <a:r>
              <a:rPr lang="ko-KR" altLang="en-US" sz="3000">
                <a:latin typeface="Pretendard Regular"/>
                <a:ea typeface="Pretendard Regular"/>
              </a:rPr>
              <a:t> 노이즈를 제거합니다.(피팅 결과물을 추론)</a:t>
            </a:r>
            <a:endParaRPr lang="ko-KR" altLang="en-US" sz="3000"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7C397E-FF07-585B-297E-087146524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639" y="4471540"/>
            <a:ext cx="9138578" cy="3403854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23F34EF9-2CED-7D75-5ABA-15C05BF24AFF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9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70256A-BAE5-3B2D-F5E3-68C3B7943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80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1F04-471A-E4AA-ED0C-87CD948A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4A9E47-D8D3-DE30-3742-6DD44C48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303F4E-E322-3365-DB72-EAC7D87A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A37F3D-5055-182E-C663-148C0F1E3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10CB879A-C8C4-5763-405A-FA905ADD32F3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156797A-E059-A9B3-4B69-69181130A911}"/>
              </a:ext>
            </a:extLst>
          </p:cNvPr>
          <p:cNvSpPr>
            <a:spLocks noGrp="1"/>
          </p:cNvSpPr>
          <p:nvPr/>
        </p:nvSpPr>
        <p:spPr>
          <a:xfrm>
            <a:off x="11578011" y="5310110"/>
            <a:ext cx="461382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err="1">
                <a:latin typeface="Pretendard Regular"/>
                <a:ea typeface="Pretendard Regular"/>
              </a:rPr>
              <a:t>Stbale_Viton모델의</a:t>
            </a:r>
            <a:r>
              <a:rPr lang="ko-KR" altLang="en-US" sz="3000">
                <a:latin typeface="Pretendard Regular"/>
                <a:ea typeface="Pretendard Regular"/>
              </a:rPr>
              <a:t> 디코딩 함수를 통하여 잠재백터를 이미지 </a:t>
            </a:r>
            <a:r>
              <a:rPr lang="ko-KR" altLang="en-US" sz="3000" err="1">
                <a:latin typeface="Pretendard Regular"/>
                <a:ea typeface="Pretendard Regular"/>
              </a:rPr>
              <a:t>텐서</a:t>
            </a:r>
            <a:r>
              <a:rPr lang="ko-KR" altLang="en-US" sz="3000">
                <a:latin typeface="Pretendard Regular"/>
                <a:ea typeface="Pretendard Regular"/>
              </a:rPr>
              <a:t>(이미지 </a:t>
            </a:r>
            <a:r>
              <a:rPr lang="ko-KR" altLang="en-US" sz="3000" err="1">
                <a:latin typeface="Pretendard Regular"/>
                <a:ea typeface="Pretendard Regular"/>
              </a:rPr>
              <a:t>배열값을</a:t>
            </a:r>
            <a:r>
              <a:rPr lang="ko-KR" altLang="en-US" sz="3000">
                <a:latin typeface="Pretendard Regular"/>
                <a:ea typeface="Pretendard Regular"/>
              </a:rPr>
              <a:t> -1~1으로 </a:t>
            </a:r>
            <a:r>
              <a:rPr lang="ko-KR" altLang="en-US" sz="3000" err="1">
                <a:latin typeface="Pretendard Regular"/>
                <a:ea typeface="Pretendard Regular"/>
              </a:rPr>
              <a:t>정규화한</a:t>
            </a:r>
            <a:r>
              <a:rPr lang="ko-KR" altLang="en-US" sz="3000">
                <a:latin typeface="Pretendard Regular"/>
                <a:ea typeface="Pretendard Regular"/>
              </a:rPr>
              <a:t> 데이터)로 디코딩합니다.</a:t>
            </a:r>
          </a:p>
        </p:txBody>
      </p:sp>
      <p:pic>
        <p:nvPicPr>
          <p:cNvPr id="6" name="그림 5" descr="텍스트, 스크린샷, 시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41BCB1-1796-F42B-0759-D1F87D34D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504" y="5140848"/>
            <a:ext cx="8638157" cy="1565706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AC871295-A57D-B648-0984-E00D006D1B96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9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EFBF0C-3CE1-71A0-5CB0-780F761BA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6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0DA5F5-9AAF-8A55-FCF7-F0DC09C9C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E683694-BF6D-4D73-6FDF-9864F080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BFF4E-7FF5-BEAB-2973-E4C55D23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1E7C84B-2049-0127-B460-5DBFD6492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CF61956-53E7-DCB5-8481-294F43914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97" y="4480426"/>
            <a:ext cx="6438900" cy="3286125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7FA7F5-C8FB-A864-0D78-899E176DC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597" y="4759826"/>
            <a:ext cx="266700" cy="215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FE9703-08C2-C4E9-A737-D792A020A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8197" y="4848726"/>
            <a:ext cx="266700" cy="2159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259FCEA-1224-333C-28BF-E1D9B8C25A37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5000">
                <a:solidFill>
                  <a:srgbClr val="000000"/>
                </a:solidFill>
                <a:latin typeface="Pretendard Light"/>
                <a:ea typeface="Pretendard Light"/>
                <a:cs typeface="Calibri"/>
              </a:rPr>
              <a:t>시스템 </a:t>
            </a:r>
            <a:r>
              <a:rPr lang="ko-KR" altLang="en-US" sz="5000" err="1">
                <a:solidFill>
                  <a:srgbClr val="000000"/>
                </a:solidFill>
                <a:latin typeface="Pretendard Light"/>
                <a:ea typeface="Pretendard Light"/>
                <a:cs typeface="Calibri"/>
              </a:rPr>
              <a:t>아키텍쳐</a:t>
            </a:r>
            <a:endParaRPr lang="ko-KR" sz="5000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250009C-822A-276D-3FC2-D827F7D73A64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8BF4D52-E645-87BD-35B8-3592CB9FC21B}"/>
              </a:ext>
            </a:extLst>
          </p:cNvPr>
          <p:cNvSpPr txBox="1"/>
          <p:nvPr/>
        </p:nvSpPr>
        <p:spPr>
          <a:xfrm>
            <a:off x="11074400" y="3673308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2800">
                <a:solidFill>
                  <a:srgbClr val="000000"/>
                </a:solidFill>
                <a:latin typeface="Calibri"/>
                <a:ea typeface="Pretendard Bold"/>
                <a:cs typeface="Calibri"/>
              </a:rPr>
              <a:t> </a:t>
            </a:r>
            <a:endParaRPr lang="ko-KR" altLang="en-US" sz="2800" b="0" i="0" u="none" strike="noStrike">
              <a:latin typeface="Calibri"/>
              <a:ea typeface="Pretendard Bold"/>
              <a:cs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9F0EE50-AF35-7C63-ED9A-B5ADB28B3838}"/>
              </a:ext>
            </a:extLst>
          </p:cNvPr>
          <p:cNvSpPr txBox="1"/>
          <p:nvPr/>
        </p:nvSpPr>
        <p:spPr>
          <a:xfrm>
            <a:off x="10778122" y="4959851"/>
            <a:ext cx="6210300" cy="307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 algn="ctr">
              <a:buFont typeface="Arial"/>
              <a:buChar char="•"/>
            </a:pPr>
            <a:r>
              <a:rPr lang="en-US" sz="2800" b="1" spc="-100" err="1">
                <a:ea typeface="+mn-lt"/>
                <a:cs typeface="+mn-lt"/>
              </a:rPr>
              <a:t>모바일</a:t>
            </a:r>
            <a:r>
              <a:rPr lang="en-US" sz="2800" b="1" spc="-100">
                <a:ea typeface="+mn-lt"/>
                <a:cs typeface="+mn-lt"/>
              </a:rPr>
              <a:t> </a:t>
            </a:r>
            <a:r>
              <a:rPr lang="en-US" sz="2800" b="1" spc="-100" err="1">
                <a:ea typeface="+mn-lt"/>
                <a:cs typeface="+mn-lt"/>
              </a:rPr>
              <a:t>기기</a:t>
            </a:r>
            <a:r>
              <a:rPr lang="en-US" sz="2800" spc="-100">
                <a:ea typeface="+mn-lt"/>
                <a:cs typeface="+mn-lt"/>
              </a:rPr>
              <a:t>: </a:t>
            </a:r>
            <a:r>
              <a:rPr lang="en-US" sz="2800" spc="-100" err="1">
                <a:ea typeface="+mn-lt"/>
                <a:cs typeface="+mn-lt"/>
              </a:rPr>
              <a:t>사용자가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요청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입력</a:t>
            </a:r>
            <a:endParaRPr lang="en-US" err="1"/>
          </a:p>
          <a:p>
            <a:pPr marL="285750" indent="-285750" algn="ctr">
              <a:buFont typeface="Arial"/>
              <a:buChar char="•"/>
            </a:pPr>
            <a:r>
              <a:rPr lang="en-US" sz="2800" b="1" spc="-100">
                <a:ea typeface="+mn-lt"/>
                <a:cs typeface="+mn-lt"/>
              </a:rPr>
              <a:t>웹 </a:t>
            </a:r>
            <a:r>
              <a:rPr lang="en-US" sz="2800" b="1" spc="-100" err="1">
                <a:ea typeface="+mn-lt"/>
                <a:cs typeface="+mn-lt"/>
              </a:rPr>
              <a:t>서버</a:t>
            </a:r>
            <a:r>
              <a:rPr lang="en-US" sz="2800" spc="-100">
                <a:ea typeface="+mn-lt"/>
                <a:cs typeface="+mn-lt"/>
              </a:rPr>
              <a:t>: </a:t>
            </a:r>
            <a:r>
              <a:rPr lang="en-US" sz="2800" spc="-100" err="1">
                <a:ea typeface="+mn-lt"/>
                <a:cs typeface="+mn-lt"/>
              </a:rPr>
              <a:t>요청을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AI에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전달</a:t>
            </a:r>
            <a:endParaRPr lang="en-US" err="1"/>
          </a:p>
          <a:p>
            <a:pPr marL="285750" indent="-285750" algn="ctr">
              <a:buFont typeface="Arial"/>
              <a:buChar char="•"/>
            </a:pPr>
            <a:r>
              <a:rPr lang="en-US" sz="2800" b="1" spc="-100">
                <a:ea typeface="+mn-lt"/>
                <a:cs typeface="+mn-lt"/>
              </a:rPr>
              <a:t>AI </a:t>
            </a:r>
            <a:r>
              <a:rPr lang="en-US" sz="2800" spc="-100">
                <a:ea typeface="+mn-lt"/>
                <a:cs typeface="+mn-lt"/>
              </a:rPr>
              <a:t>: </a:t>
            </a:r>
            <a:r>
              <a:rPr lang="ko-KR" altLang="en-US" sz="2800" spc="-100">
                <a:ea typeface="+mn-lt"/>
                <a:cs typeface="+mn-lt"/>
              </a:rPr>
              <a:t>피팅</a:t>
            </a:r>
            <a:r>
              <a:rPr lang="en-US" sz="2800" spc="-100">
                <a:ea typeface="+mn-lt"/>
                <a:cs typeface="+mn-lt"/>
              </a:rPr>
              <a:t>·</a:t>
            </a:r>
            <a:r>
              <a:rPr lang="en-US" sz="2800" spc="-100" err="1">
                <a:ea typeface="+mn-lt"/>
                <a:cs typeface="+mn-lt"/>
              </a:rPr>
              <a:t>추천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수행</a:t>
            </a:r>
            <a:endParaRPr lang="en-US" err="1"/>
          </a:p>
          <a:p>
            <a:pPr marL="285750" indent="-285750" algn="ctr">
              <a:buFont typeface="Arial"/>
              <a:buChar char="•"/>
            </a:pPr>
            <a:r>
              <a:rPr lang="en-US" sz="2800" b="1" spc="-100">
                <a:ea typeface="+mn-lt"/>
                <a:cs typeface="+mn-lt"/>
              </a:rPr>
              <a:t>데이터베이스</a:t>
            </a:r>
            <a:r>
              <a:rPr lang="en-US" sz="2800" spc="-100">
                <a:ea typeface="+mn-lt"/>
                <a:cs typeface="+mn-lt"/>
              </a:rPr>
              <a:t>: </a:t>
            </a:r>
            <a:r>
              <a:rPr lang="ko-KR" altLang="en-US" sz="2800" spc="-100">
                <a:ea typeface="+mn-lt"/>
                <a:cs typeface="+mn-lt"/>
              </a:rPr>
              <a:t>웹에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필요한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데이터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제공</a:t>
            </a:r>
            <a:endParaRPr lang="en-US" err="1"/>
          </a:p>
          <a:p>
            <a:pPr marL="285750" indent="-285750" algn="ctr">
              <a:buFont typeface="Arial"/>
              <a:buChar char="•"/>
            </a:pPr>
            <a:r>
              <a:rPr lang="en-US" sz="2800" b="1" spc="-100" err="1">
                <a:ea typeface="+mn-lt"/>
                <a:cs typeface="+mn-lt"/>
              </a:rPr>
              <a:t>결과</a:t>
            </a:r>
            <a:r>
              <a:rPr lang="en-US" sz="2800" b="1" spc="-100">
                <a:ea typeface="+mn-lt"/>
                <a:cs typeface="+mn-lt"/>
              </a:rPr>
              <a:t> </a:t>
            </a:r>
            <a:r>
              <a:rPr lang="en-US" sz="2800" b="1" spc="-100" err="1">
                <a:ea typeface="+mn-lt"/>
                <a:cs typeface="+mn-lt"/>
              </a:rPr>
              <a:t>반환</a:t>
            </a:r>
            <a:r>
              <a:rPr lang="en-US" sz="2800" spc="-100">
                <a:ea typeface="+mn-lt"/>
                <a:cs typeface="+mn-lt"/>
              </a:rPr>
              <a:t>: </a:t>
            </a:r>
            <a:r>
              <a:rPr lang="en-US" sz="2800" spc="-100" err="1">
                <a:ea typeface="+mn-lt"/>
                <a:cs typeface="+mn-lt"/>
              </a:rPr>
              <a:t>분석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결과를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사용자에게</a:t>
            </a:r>
            <a:r>
              <a:rPr lang="en-US" sz="2800" spc="-100">
                <a:ea typeface="+mn-lt"/>
                <a:cs typeface="+mn-lt"/>
              </a:rPr>
              <a:t> </a:t>
            </a:r>
            <a:r>
              <a:rPr lang="en-US" sz="2800" spc="-100" err="1">
                <a:ea typeface="+mn-lt"/>
                <a:cs typeface="+mn-lt"/>
              </a:rPr>
              <a:t>전달</a:t>
            </a:r>
            <a:endParaRPr lang="en-US" err="1"/>
          </a:p>
          <a:p>
            <a:pPr algn="ctr"/>
            <a:r>
              <a:rPr lang="en-US" altLang="ko-KR" sz="2800" spc="-100">
                <a:ea typeface="+mn-lt"/>
                <a:cs typeface="+mn-lt"/>
              </a:rPr>
              <a:t>"</a:t>
            </a:r>
            <a:endParaRPr lang="ko-KR" altLang="en-US" sz="2800" spc="-100">
              <a:ea typeface="Calibri"/>
              <a:cs typeface="Calibri"/>
            </a:endParaRPr>
          </a:p>
          <a:p>
            <a:endParaRPr lang="ko-KR" altLang="en-US" sz="2200" spc="-100">
              <a:ea typeface="Calibri"/>
              <a:cs typeface="Calibri"/>
            </a:endParaRPr>
          </a:p>
          <a:p>
            <a:pPr>
              <a:lnSpc>
                <a:spcPct val="132800"/>
              </a:lnSpc>
            </a:pPr>
            <a:endParaRPr lang="en-US" altLang="ko-KR" sz="2200" spc="-100">
              <a:ea typeface="Pretendard Regular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78DD03-67E9-D2F9-8F23-9206F361A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235" y="2987615"/>
            <a:ext cx="9229725" cy="6648450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2ECD7E26-C972-A2FC-B9BD-9AEF12400C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398" y="1430409"/>
            <a:ext cx="25400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1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AF4B0-0515-4AFA-EC35-7117F4B9C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DA1FB6-DC09-3616-C303-D03BEC5F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6630B6-8348-BEA8-7B93-6F03597EB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7493F0-DC4C-4B92-484D-46D1E2316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49771021-2F6D-BFFC-68E9-612ABB0FB0AC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모델 구조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8BD788-FFA9-F420-9499-184E8501DCF8}"/>
              </a:ext>
            </a:extLst>
          </p:cNvPr>
          <p:cNvSpPr>
            <a:spLocks noGrp="1"/>
          </p:cNvSpPr>
          <p:nvPr/>
        </p:nvSpPr>
        <p:spPr>
          <a:xfrm>
            <a:off x="10857724" y="3950132"/>
            <a:ext cx="642761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err="1">
                <a:latin typeface="Pretendard Regular"/>
                <a:ea typeface="Pretendard Regular"/>
              </a:rPr>
              <a:t>디노이즈한</a:t>
            </a:r>
            <a:r>
              <a:rPr lang="ko-KR" altLang="en-US" sz="3000">
                <a:latin typeface="Pretendard Regular"/>
                <a:ea typeface="Pretendard Regular"/>
              </a:rPr>
              <a:t> 후 </a:t>
            </a:r>
            <a:r>
              <a:rPr lang="ko-KR" altLang="en-US" sz="3000" err="1">
                <a:latin typeface="Pretendard Regular"/>
                <a:ea typeface="Pretendard Regular"/>
              </a:rPr>
              <a:t>이미지텐서로</a:t>
            </a:r>
            <a:r>
              <a:rPr lang="ko-KR" altLang="en-US" sz="3000">
                <a:latin typeface="Pretendard Regular"/>
                <a:ea typeface="Pretendard Regular"/>
              </a:rPr>
              <a:t> 변환한 잠재백터(생성된 이미지)</a:t>
            </a:r>
            <a:r>
              <a:rPr lang="ko-KR" altLang="en-US" sz="3000" err="1">
                <a:latin typeface="Pretendard Regular"/>
                <a:ea typeface="Pretendard Regular"/>
              </a:rPr>
              <a:t>를</a:t>
            </a:r>
            <a:r>
              <a:rPr lang="ko-KR" altLang="en-US" sz="3000">
                <a:latin typeface="Pretendard Regular"/>
                <a:ea typeface="Pretendard Regular"/>
              </a:rPr>
              <a:t> </a:t>
            </a:r>
            <a:r>
              <a:rPr lang="ko-KR" altLang="en-US" sz="3000" err="1">
                <a:latin typeface="Pretendard Regular"/>
                <a:ea typeface="Pretendard Regular"/>
              </a:rPr>
              <a:t>jpg</a:t>
            </a:r>
            <a:r>
              <a:rPr lang="ko-KR" altLang="en-US" sz="3000">
                <a:latin typeface="Pretendard Regular"/>
                <a:ea typeface="Pretendard Regular"/>
              </a:rPr>
              <a:t>/</a:t>
            </a:r>
            <a:r>
              <a:rPr lang="ko-KR" altLang="en-US" sz="3000" err="1">
                <a:latin typeface="Pretendard Regular"/>
                <a:ea typeface="Pretendard Regular"/>
              </a:rPr>
              <a:t>png등의</a:t>
            </a:r>
            <a:r>
              <a:rPr lang="ko-KR" altLang="en-US" sz="3000">
                <a:latin typeface="Pretendard Regular"/>
                <a:ea typeface="Pretendard Regular"/>
              </a:rPr>
              <a:t> 이미지 형식으로 0~255값으로 변환해줍니다.</a:t>
            </a:r>
            <a:endParaRPr lang="ko-KR" altLang="en-US" sz="3000">
              <a:latin typeface="Pretendard Regular"/>
              <a:ea typeface="Pretendard Regular"/>
              <a:cs typeface="Calibri"/>
            </a:endParaRPr>
          </a:p>
          <a:p>
            <a:endParaRPr lang="ko-KR" altLang="en-US" sz="3000">
              <a:latin typeface="Pretendard Regular"/>
              <a:ea typeface="Pretendard Regular"/>
            </a:endParaRPr>
          </a:p>
          <a:p>
            <a:r>
              <a:rPr lang="ko-KR" altLang="en-US" sz="3000">
                <a:latin typeface="Pretendard Regular"/>
                <a:ea typeface="Pretendard Regular"/>
              </a:rPr>
              <a:t>모델 실행인자로 </a:t>
            </a:r>
            <a:r>
              <a:rPr lang="ko-KR" altLang="en-US" sz="3000" err="1">
                <a:latin typeface="Pretendard Regular"/>
                <a:ea typeface="Pretendard Regular"/>
              </a:rPr>
              <a:t>repaint설정을</a:t>
            </a:r>
            <a:r>
              <a:rPr lang="ko-KR" altLang="en-US" sz="3000">
                <a:latin typeface="Pretendard Regular"/>
                <a:ea typeface="Pretendard Regular"/>
              </a:rPr>
              <a:t> 했을 시 </a:t>
            </a:r>
            <a:r>
              <a:rPr lang="ko-KR" altLang="en-US" sz="3000" err="1">
                <a:latin typeface="Pretendard Regular"/>
                <a:ea typeface="Pretendard Regular"/>
              </a:rPr>
              <a:t>원본이미지에서</a:t>
            </a:r>
            <a:r>
              <a:rPr lang="ko-KR" altLang="en-US" sz="3000">
                <a:latin typeface="Pretendard Regular"/>
                <a:ea typeface="Pretendard Regular"/>
              </a:rPr>
              <a:t> 옷의 부분(</a:t>
            </a:r>
            <a:r>
              <a:rPr lang="ko-KR" altLang="en-US" sz="3000" err="1">
                <a:latin typeface="Pretendard Regular"/>
                <a:ea typeface="Pretendard Regular"/>
              </a:rPr>
              <a:t>마스킹을</a:t>
            </a:r>
            <a:r>
              <a:rPr lang="ko-KR" altLang="en-US" sz="3000">
                <a:latin typeface="Pretendard Regular"/>
                <a:ea typeface="Pretendard Regular"/>
              </a:rPr>
              <a:t> 한)만 새로 만들어진 이미지로 합성합니다.</a:t>
            </a:r>
            <a:endParaRPr lang="ko-KR" altLang="en-US" sz="3000"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6" name="그림 5" descr="텍스트, 스크린샷, 폰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DD109E-3EA3-7F14-3E2C-FCF00137E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85" y="4289441"/>
            <a:ext cx="7619058" cy="3672303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B053C3E1-3333-A745-487E-48E742B8F783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13" name="Picture 22" descr="폰트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3C262D-CA7C-70FB-8F13-FE017C9E9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11" y="1406114"/>
            <a:ext cx="2501900" cy="231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90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3363-9A56-6357-13E2-89DEF89C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2B188E-8BA5-7708-4545-7EB89FCE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1C97F4-98E0-DB71-688D-348DEECFB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C778DC-0233-3E22-6FF5-0986619FB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BE194288-4B31-62D7-BCE7-38158DF3014D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아쉬운 점</a:t>
            </a: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C1D4D592-327C-FEF6-2A22-AAE1D1D65BE2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  <p:pic>
        <p:nvPicPr>
          <p:cNvPr id="27" name="Picture 11" descr="블랙, 그래픽, 폰트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40CD50-381A-6347-1C39-9955363D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24" y="1452301"/>
            <a:ext cx="2474188" cy="212339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B7AD14-C315-D128-746D-4059A8B218A3}"/>
              </a:ext>
            </a:extLst>
          </p:cNvPr>
          <p:cNvSpPr>
            <a:spLocks noGrp="1"/>
          </p:cNvSpPr>
          <p:nvPr/>
        </p:nvSpPr>
        <p:spPr>
          <a:xfrm>
            <a:off x="2360228" y="4224695"/>
            <a:ext cx="13946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 err="1">
                <a:latin typeface="Pretendard Regular"/>
                <a:ea typeface="Pretendard Regular"/>
              </a:rPr>
              <a:t>Gpu가</a:t>
            </a:r>
            <a:r>
              <a:rPr lang="ko-KR" altLang="en-US" sz="3000" dirty="0">
                <a:latin typeface="Pretendard Regular"/>
                <a:ea typeface="Pretendard Regular"/>
              </a:rPr>
              <a:t> rtx3080인 환경에서 모델의 학습을 약 20시간 가량 돌렸으나, 이럼에도 학습 시간이 너무나 부족하여 무늬/ 로고 등의 위치를 완전히는 인식하지 못하여 결과물이 만족스럽지 못했습니다. </a:t>
            </a:r>
            <a:endParaRPr lang="ko-KR"/>
          </a:p>
          <a:p>
            <a:r>
              <a:rPr lang="ko-KR" altLang="en-US" sz="3000" dirty="0">
                <a:latin typeface="Pretendard Regular"/>
                <a:ea typeface="Pretendard Regular"/>
              </a:rPr>
              <a:t>앞으로는 성능과 현제 구동가능한 환경 두가지 조건 모두 만족할 수 있는 </a:t>
            </a:r>
            <a:r>
              <a:rPr lang="ko-KR" altLang="en-US" sz="3000" dirty="0" err="1">
                <a:latin typeface="Pretendard Regular"/>
                <a:ea typeface="Pretendard Regular"/>
              </a:rPr>
              <a:t>모델으로</a:t>
            </a:r>
            <a:r>
              <a:rPr lang="ko-KR" altLang="en-US" sz="3000" dirty="0">
                <a:latin typeface="Pretendard Regular"/>
                <a:ea typeface="Pretendard Regular"/>
              </a:rPr>
              <a:t> 튜닝/제작 할 수 있도록 할 것이며 현제 프로젝트를 추가로 진행하여 현제 모델을 경량화 하여 더 나은 결과물이 나오도록 할 것입니다. 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436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467F20-41AA-71BB-A966-82FD6F74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ABDF8F3D-E21B-542C-BF77-BE43B671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B4ACE9-C52A-5F3B-CD20-5C485BE87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2" name="그림 1" descr="폰트, 그래픽, 원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7F249F-C788-6350-62CA-BD6803B0F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17" y="1934362"/>
            <a:ext cx="1219200" cy="714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60CB14-E974-3876-A2BE-71D8BD5063F0}"/>
              </a:ext>
            </a:extLst>
          </p:cNvPr>
          <p:cNvGrpSpPr/>
          <p:nvPr/>
        </p:nvGrpSpPr>
        <p:grpSpPr>
          <a:xfrm>
            <a:off x="774700" y="1435100"/>
            <a:ext cx="16370300" cy="2082800"/>
            <a:chOff x="774700" y="1435100"/>
            <a:chExt cx="16370300" cy="2082800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CAA293FD-46A9-108E-6ADB-4DE2E29A0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99F0CEE5-9E45-9A83-1B73-CBF746F31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6" name="TextBox 12">
            <a:extLst>
              <a:ext uri="{FF2B5EF4-FFF2-40B4-BE49-F238E27FC236}">
                <a16:creationId xmlns:a16="http://schemas.microsoft.com/office/drawing/2014/main" id="{8C4669E3-7922-42C7-8E28-9EF358CFAD27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실행 흐름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FC2342-6A68-320D-159F-C8C11D3CD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203" y="3363990"/>
            <a:ext cx="4010857" cy="5944894"/>
          </a:xfrm>
          <a:prstGeom prst="rect">
            <a:avLst/>
          </a:prstGeom>
        </p:spPr>
      </p:pic>
      <p:sp>
        <p:nvSpPr>
          <p:cNvPr id="12" name="TextBox 23">
            <a:extLst>
              <a:ext uri="{FF2B5EF4-FFF2-40B4-BE49-F238E27FC236}">
                <a16:creationId xmlns:a16="http://schemas.microsoft.com/office/drawing/2014/main" id="{A2456FE5-887C-8F39-F907-E7417A710E7B}"/>
              </a:ext>
            </a:extLst>
          </p:cNvPr>
          <p:cNvSpPr txBox="1"/>
          <p:nvPr/>
        </p:nvSpPr>
        <p:spPr>
          <a:xfrm>
            <a:off x="11538258" y="4907995"/>
            <a:ext cx="4800600" cy="24550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endParaRPr lang="ko-KR" altLang="en-US" sz="3000" spc="-10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r>
              <a:rPr lang="en-US" altLang="ko-KR" sz="3000" spc="-100" err="1">
                <a:latin typeface="Pretendard Regular"/>
                <a:ea typeface="Malgun Gothic"/>
              </a:rPr>
              <a:t>Fastapi</a:t>
            </a:r>
            <a:r>
              <a:rPr lang="ko-KR" sz="3000" spc="-100" err="1">
                <a:latin typeface="Pretendard Regular"/>
                <a:ea typeface="Pretendard Regular"/>
              </a:rPr>
              <a:t>를</a:t>
            </a:r>
            <a:r>
              <a:rPr lang="ko-KR" sz="3000" spc="-100">
                <a:latin typeface="Pretendard Regular"/>
                <a:ea typeface="Pretendard Regular"/>
              </a:rPr>
              <a:t> 통해 웹 서버를 </a:t>
            </a:r>
            <a:r>
              <a:rPr lang="ko-KR" sz="3000" spc="-100" err="1">
                <a:latin typeface="Pretendard Regular"/>
                <a:ea typeface="Pretendard Regular"/>
              </a:rPr>
              <a:t>구현했으으며</a:t>
            </a:r>
            <a:r>
              <a:rPr lang="en-US" altLang="ko-KR" sz="3000" spc="-100">
                <a:latin typeface="Pretendard Regular"/>
                <a:ea typeface="Malgun Gothic"/>
              </a:rPr>
              <a:t>,</a:t>
            </a:r>
          </a:p>
          <a:p>
            <a:r>
              <a:rPr lang="ko-KR" sz="3000" spc="-100">
                <a:latin typeface="Pretendard Regular"/>
                <a:ea typeface="Pretendard Regular"/>
              </a:rPr>
              <a:t>기본적으로 </a:t>
            </a:r>
            <a:r>
              <a:rPr lang="en-US" altLang="ko-KR" sz="3000" spc="-100">
                <a:latin typeface="Pretendard Regular"/>
                <a:ea typeface="Malgun Gothic"/>
              </a:rPr>
              <a:t>app.py</a:t>
            </a:r>
            <a:r>
              <a:rPr lang="ko-KR" sz="3000" spc="-100">
                <a:latin typeface="Pretendard Regular"/>
                <a:ea typeface="Pretendard Regular"/>
              </a:rPr>
              <a:t>에서 </a:t>
            </a:r>
            <a:r>
              <a:rPr lang="en-US" altLang="ko-KR" sz="3000" spc="-100">
                <a:latin typeface="Pretendard Regular"/>
                <a:ea typeface="Malgun Gothic"/>
              </a:rPr>
              <a:t>templates</a:t>
            </a:r>
            <a:r>
              <a:rPr lang="ko-KR" sz="3000" spc="-100">
                <a:latin typeface="Pretendard Regular"/>
                <a:ea typeface="Pretendard Regular"/>
              </a:rPr>
              <a:t>내 </a:t>
            </a:r>
            <a:r>
              <a:rPr lang="en-US" altLang="ko-KR" sz="3000" spc="-100">
                <a:latin typeface="Pretendard Regular"/>
                <a:ea typeface="Malgun Gothic"/>
              </a:rPr>
              <a:t>html</a:t>
            </a:r>
            <a:r>
              <a:rPr lang="ko-KR" sz="3000" spc="-100">
                <a:latin typeface="Pretendard Regular"/>
                <a:ea typeface="Pretendard Regular"/>
              </a:rPr>
              <a:t>을 작동시키는 구조</a:t>
            </a:r>
            <a:r>
              <a:rPr lang="en-US" altLang="ko-KR" sz="3000" spc="-100">
                <a:latin typeface="Pretendard Regular"/>
                <a:ea typeface="Malgun Gothic"/>
              </a:rPr>
              <a:t>.</a:t>
            </a:r>
            <a:endParaRPr lang="ko-KR" altLang="en-US" sz="3000" spc="-100">
              <a:latin typeface="Pretendard Regular"/>
              <a:ea typeface="Pretendard Regular"/>
            </a:endParaRPr>
          </a:p>
          <a:p>
            <a:r>
              <a:rPr lang="en-US" altLang="ko-KR" sz="3000" spc="-100">
                <a:latin typeface="Pretendard Regular"/>
                <a:ea typeface="Malgun Gothic"/>
              </a:rPr>
              <a:t>Html</a:t>
            </a:r>
            <a:r>
              <a:rPr lang="ko-KR" sz="3000" spc="-100">
                <a:latin typeface="Pretendard Regular"/>
                <a:ea typeface="Pretendard Regular"/>
              </a:rPr>
              <a:t>에서 명령어를 </a:t>
            </a:r>
            <a:r>
              <a:rPr lang="en-US" altLang="ko-KR" sz="3000" spc="-100" err="1">
                <a:latin typeface="Pretendard Regular"/>
                <a:ea typeface="Malgun Gothic"/>
              </a:rPr>
              <a:t>javascript</a:t>
            </a:r>
            <a:r>
              <a:rPr lang="ko-KR" sz="3000" spc="-100" err="1">
                <a:latin typeface="Pretendard Regular"/>
                <a:ea typeface="Pretendard Regular"/>
              </a:rPr>
              <a:t>를</a:t>
            </a:r>
            <a:r>
              <a:rPr lang="ko-KR" sz="3000" spc="-100">
                <a:latin typeface="Pretendard Regular"/>
                <a:ea typeface="Pretendard Regular"/>
              </a:rPr>
              <a:t> 통해 </a:t>
            </a:r>
            <a:r>
              <a:rPr lang="en-US" altLang="ko-KR" sz="3000" spc="-100">
                <a:latin typeface="Pretendard Regular"/>
                <a:ea typeface="Malgun Gothic"/>
              </a:rPr>
              <a:t>html</a:t>
            </a:r>
            <a:r>
              <a:rPr lang="ko-KR" sz="3000" spc="-100">
                <a:latin typeface="Pretendard Regular"/>
                <a:ea typeface="Pretendard Regular"/>
              </a:rPr>
              <a:t>에서 </a:t>
            </a:r>
            <a:r>
              <a:rPr lang="en-US" altLang="ko-KR" sz="3000" spc="-100">
                <a:latin typeface="Pretendard Regular"/>
                <a:ea typeface="Malgun Gothic"/>
              </a:rPr>
              <a:t>app.py</a:t>
            </a:r>
            <a:r>
              <a:rPr lang="ko-KR" sz="3000" spc="-100">
                <a:latin typeface="Pretendard Regular"/>
                <a:ea typeface="Pretendard Regular"/>
              </a:rPr>
              <a:t>로 </a:t>
            </a:r>
            <a:r>
              <a:rPr lang="ko-KR" sz="3000" spc="-100" err="1">
                <a:latin typeface="Pretendard Regular"/>
                <a:ea typeface="Pretendard Regular"/>
              </a:rPr>
              <a:t>전달후</a:t>
            </a:r>
            <a:r>
              <a:rPr lang="ko-KR" sz="3000" spc="-100">
                <a:latin typeface="Pretendard Regular"/>
                <a:ea typeface="Pretendard Regular"/>
              </a:rPr>
              <a:t> </a:t>
            </a:r>
            <a:r>
              <a:rPr lang="en-US" altLang="ko-KR" sz="3000" spc="-100">
                <a:latin typeface="Pretendard Regular"/>
                <a:ea typeface="Malgun Gothic"/>
              </a:rPr>
              <a:t>app.py</a:t>
            </a:r>
            <a:r>
              <a:rPr lang="ko-KR" sz="3000" spc="-100">
                <a:latin typeface="Pretendard Regular"/>
                <a:ea typeface="Pretendard Regular"/>
              </a:rPr>
              <a:t>에서 실행됨</a:t>
            </a:r>
            <a:r>
              <a:rPr lang="en-US" altLang="ko-KR" sz="2200" spc="-100">
                <a:latin typeface="Pretendard Regular"/>
                <a:ea typeface="Malgun Gothic"/>
              </a:rPr>
              <a:t>.</a:t>
            </a:r>
            <a:endParaRPr lang="ko-KR" altLang="en-US" sz="2200">
              <a:latin typeface="Pretendard Regular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3D716EC-5D3A-FFAA-B28A-D46594CED75E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</p:spTree>
    <p:extLst>
      <p:ext uri="{BB962C8B-B14F-4D97-AF65-F5344CB8AC3E}">
        <p14:creationId xmlns:p14="http://schemas.microsoft.com/office/powerpoint/2010/main" val="289471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D3CD38-25D3-EC17-9109-1D460B6E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62C2E9F-2325-8E28-7812-24F41540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7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207651-6979-7297-6B39-18DDA0C9F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9" name="그림 8" descr="폰트, 그래픽, 원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AB32FB-B2AF-EB61-EDDF-56AADE56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17" y="1934362"/>
            <a:ext cx="1219200" cy="7143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91C60FB-3BF3-666B-0D20-8A405AC1F682}"/>
              </a:ext>
            </a:extLst>
          </p:cNvPr>
          <p:cNvGrpSpPr/>
          <p:nvPr/>
        </p:nvGrpSpPr>
        <p:grpSpPr>
          <a:xfrm>
            <a:off x="774700" y="1435100"/>
            <a:ext cx="16370300" cy="2082800"/>
            <a:chOff x="774700" y="1435100"/>
            <a:chExt cx="16370300" cy="2082800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D9BFDCD-DFA4-849C-B443-B4593B5E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E3E740CB-D8C1-1E83-194F-C6B912A2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B7A645C1-063A-CECF-38BD-CD80E06AD71A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실행 흐름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7EDFCF-54C1-EB87-8F78-FD2B2EA84B16}"/>
              </a:ext>
            </a:extLst>
          </p:cNvPr>
          <p:cNvSpPr>
            <a:spLocks noGrp="1"/>
          </p:cNvSpPr>
          <p:nvPr/>
        </p:nvSpPr>
        <p:spPr>
          <a:xfrm>
            <a:off x="11498345" y="4511120"/>
            <a:ext cx="433867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000">
                <a:latin typeface="Pretendard Regular"/>
                <a:ea typeface="Pretendard Regular"/>
              </a:rPr>
              <a:t>앱 실행 시의 전처리작업</a:t>
            </a:r>
            <a:endParaRPr lang="ko-KR" sz="3000">
              <a:latin typeface="Pretendard Regular"/>
              <a:ea typeface="Pretendard Regular"/>
            </a:endParaRPr>
          </a:p>
          <a:p>
            <a:pPr marL="0" indent="0">
              <a:buNone/>
            </a:pPr>
            <a:endParaRPr lang="ko-KR" altLang="en-US" sz="3000">
              <a:latin typeface="Pretendard Regular"/>
              <a:ea typeface="Pretendard Regular"/>
            </a:endParaRPr>
          </a:p>
          <a:p>
            <a:pPr marL="0" indent="0">
              <a:buNone/>
            </a:pPr>
            <a:r>
              <a:rPr lang="ko-KR" altLang="en-US" sz="3000">
                <a:latin typeface="Pretendard Regular"/>
                <a:ea typeface="Pretendard Regular"/>
              </a:rPr>
              <a:t>데이터셋 디렉토리 설정</a:t>
            </a:r>
            <a:endParaRPr lang="ko-KR" sz="3000">
              <a:latin typeface="Pretendard Regular"/>
              <a:ea typeface="Pretendard Regular"/>
            </a:endParaRPr>
          </a:p>
          <a:p>
            <a:pPr marL="0" indent="0">
              <a:buNone/>
            </a:pPr>
            <a:r>
              <a:rPr lang="ko-KR" altLang="en-US" sz="3000">
                <a:latin typeface="Pretendard Regular"/>
                <a:ea typeface="Pretendard Regular"/>
              </a:rPr>
              <a:t>모델을 로드</a:t>
            </a:r>
          </a:p>
          <a:p>
            <a:pPr marL="0" indent="0">
              <a:buNone/>
            </a:pPr>
            <a:r>
              <a:rPr lang="ko-KR" altLang="en-US" sz="3000" err="1">
                <a:latin typeface="Pretendard Regular"/>
                <a:ea typeface="Pretendard Regular"/>
              </a:rPr>
              <a:t>Db와의</a:t>
            </a:r>
            <a:r>
              <a:rPr lang="ko-KR" altLang="en-US" sz="3000">
                <a:latin typeface="Pretendard Regular"/>
                <a:ea typeface="Pretendard Regular"/>
              </a:rPr>
              <a:t> 연결확인</a:t>
            </a:r>
          </a:p>
          <a:p>
            <a:pPr marL="0" indent="0">
              <a:buNone/>
            </a:pPr>
            <a:endParaRPr lang="ko-KR" altLang="en-US">
              <a:ea typeface="맑은 고딕"/>
            </a:endParaRPr>
          </a:p>
          <a:p>
            <a:pPr marL="0" indent="0">
              <a:buNone/>
            </a:pPr>
            <a:endParaRPr lang="ko-KR" altLang="en-US">
              <a:ea typeface="맑은 고딕"/>
            </a:endParaRPr>
          </a:p>
          <a:p>
            <a:pPr marL="0" indent="0">
              <a:buNone/>
            </a:pPr>
            <a:endParaRPr lang="ko-KR" altLang="en-US">
              <a:ea typeface="맑은 고딕"/>
            </a:endParaRPr>
          </a:p>
        </p:txBody>
      </p:sp>
      <p:pic>
        <p:nvPicPr>
          <p:cNvPr id="13" name="그림 1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6DFE0D-888B-82D1-8D9F-28CB34837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763" y="3042986"/>
            <a:ext cx="4956199" cy="6422078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E44356EC-D2A0-2753-2501-CFAB677738DA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</p:spTree>
    <p:extLst>
      <p:ext uri="{BB962C8B-B14F-4D97-AF65-F5344CB8AC3E}">
        <p14:creationId xmlns:p14="http://schemas.microsoft.com/office/powerpoint/2010/main" val="90142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A355-413A-E537-B946-5A8BB728D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189168-20D1-A19B-E346-D6DF9549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56E6DE1-7673-D4A5-6153-26716FA4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7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362237-9B80-F39C-DAD1-9CAC93D1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9" name="그림 8" descr="폰트, 그래픽, 원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E5BAE3-CB87-5A75-04FD-B5D171043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17" y="1934362"/>
            <a:ext cx="1219200" cy="71437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EE3161-01F0-C663-B494-853CCFBD8A6A}"/>
              </a:ext>
            </a:extLst>
          </p:cNvPr>
          <p:cNvGrpSpPr/>
          <p:nvPr/>
        </p:nvGrpSpPr>
        <p:grpSpPr>
          <a:xfrm>
            <a:off x="774700" y="1435100"/>
            <a:ext cx="16370300" cy="2082800"/>
            <a:chOff x="774700" y="1435100"/>
            <a:chExt cx="16370300" cy="2082800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7D32FAD8-88CF-1278-7270-5E1E5CDEE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6862FE4E-28F7-F94D-92CA-782CB7B1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B92A2FA5-6FC4-CAAB-DFFD-949909B10C4E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실행흐름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0381F77-05D5-39C9-132A-9468505F6502}"/>
              </a:ext>
            </a:extLst>
          </p:cNvPr>
          <p:cNvSpPr>
            <a:spLocks noGrp="1"/>
          </p:cNvSpPr>
          <p:nvPr/>
        </p:nvSpPr>
        <p:spPr>
          <a:xfrm>
            <a:off x="12105181" y="5143654"/>
            <a:ext cx="426450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err="1">
                <a:latin typeface="Pretendard Regular"/>
                <a:ea typeface="Pretendard Regular"/>
              </a:rPr>
              <a:t>실행시</a:t>
            </a:r>
            <a:r>
              <a:rPr lang="ko-KR" altLang="en-US" sz="3000">
                <a:latin typeface="Pretendard Regular"/>
                <a:ea typeface="Pretendard Regular"/>
              </a:rPr>
              <a:t> 첫 화면.</a:t>
            </a:r>
          </a:p>
          <a:p>
            <a:r>
              <a:rPr lang="ko-KR" altLang="en-US" sz="3000" err="1">
                <a:latin typeface="Pretendard Regular"/>
                <a:ea typeface="Pretendard Regular"/>
              </a:rPr>
              <a:t>가상피팅</a:t>
            </a:r>
            <a:r>
              <a:rPr lang="ko-KR" altLang="en-US" sz="3000">
                <a:latin typeface="Pretendard Regular"/>
                <a:ea typeface="Pretendard Regular"/>
              </a:rPr>
              <a:t> 실행 전에 </a:t>
            </a:r>
            <a:r>
              <a:rPr lang="ko-KR" altLang="en-US" sz="3000" err="1">
                <a:latin typeface="Pretendard Regular"/>
                <a:ea typeface="Pretendard Regular"/>
              </a:rPr>
              <a:t>jwt토큰을</a:t>
            </a:r>
            <a:r>
              <a:rPr lang="ko-KR" altLang="en-US" sz="3000">
                <a:latin typeface="Pretendard Regular"/>
                <a:ea typeface="Pretendard Regular"/>
              </a:rPr>
              <a:t> 이용해 회원만 이용가능하도록 로그인 기능 구현</a:t>
            </a:r>
          </a:p>
        </p:txBody>
      </p:sp>
      <p:pic>
        <p:nvPicPr>
          <p:cNvPr id="4" name="그림 3" descr="텍스트, 스크린샷, 명함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BD58FB-9F5B-DFCE-40CE-EBDF79853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227" y="3531719"/>
            <a:ext cx="3217431" cy="5084497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403C7497-73EA-2216-070C-CE01FAD441D2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</p:spTree>
    <p:extLst>
      <p:ext uri="{BB962C8B-B14F-4D97-AF65-F5344CB8AC3E}">
        <p14:creationId xmlns:p14="http://schemas.microsoft.com/office/powerpoint/2010/main" val="140624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1EF32-B69D-87DD-DAEB-6DA8B9DE1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BE65CC-A74D-4FF6-45EC-F02B7EA7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A04759B-CBE2-6A98-66CC-74FDB69A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7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C165D0-7598-DE4F-BD1C-0DF85255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9" name="그림 8" descr="폰트, 그래픽, 원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57322D-D2F4-3C3C-6C89-AC8EF72C6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17" y="1934362"/>
            <a:ext cx="1219200" cy="7143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2F671E3-2978-21F8-E65D-9523ECE45DCB}"/>
              </a:ext>
            </a:extLst>
          </p:cNvPr>
          <p:cNvGrpSpPr/>
          <p:nvPr/>
        </p:nvGrpSpPr>
        <p:grpSpPr>
          <a:xfrm>
            <a:off x="774700" y="1435100"/>
            <a:ext cx="16370300" cy="2082800"/>
            <a:chOff x="774700" y="1435100"/>
            <a:chExt cx="16370300" cy="2082800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5E27585-CA57-A723-72E1-A5138A4E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4F61A217-68AB-6CFC-4C12-AB4C371DB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E1532EED-5099-9A2E-F947-4072FC42DD0D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실행 흐름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58906C-AB0F-A5B9-3E89-16142F18CD26}"/>
              </a:ext>
            </a:extLst>
          </p:cNvPr>
          <p:cNvSpPr>
            <a:spLocks noGrp="1"/>
          </p:cNvSpPr>
          <p:nvPr/>
        </p:nvSpPr>
        <p:spPr>
          <a:xfrm>
            <a:off x="12159553" y="5576441"/>
            <a:ext cx="417683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>
                <a:latin typeface="Pretendard Regular"/>
                <a:ea typeface="Pretendard Regular"/>
              </a:rPr>
              <a:t>각종 정보를 입력 받은 뒤 </a:t>
            </a:r>
            <a:r>
              <a:rPr lang="ko-KR" altLang="en-US" sz="3000" err="1">
                <a:latin typeface="Pretendard Regular"/>
                <a:ea typeface="Pretendard Regular"/>
              </a:rPr>
              <a:t>DB의</a:t>
            </a:r>
            <a:r>
              <a:rPr lang="ko-KR" altLang="en-US" sz="3000">
                <a:latin typeface="Pretendard Regular"/>
                <a:ea typeface="Pretendard Regular"/>
              </a:rPr>
              <a:t> </a:t>
            </a:r>
            <a:r>
              <a:rPr lang="ko-KR" altLang="en-US" sz="3000" err="1">
                <a:latin typeface="Pretendard Regular"/>
                <a:ea typeface="Pretendard Regular"/>
              </a:rPr>
              <a:t>users테이블에</a:t>
            </a:r>
            <a:r>
              <a:rPr lang="ko-KR" altLang="en-US" sz="3000">
                <a:latin typeface="Pretendard Regular"/>
                <a:ea typeface="Pretendard Regular"/>
              </a:rPr>
              <a:t> 추가.</a:t>
            </a:r>
            <a:endParaRPr lang="ko-KR" sz="3000">
              <a:latin typeface="Pretendard Regular"/>
              <a:ea typeface="Pretendard Regular"/>
              <a:cs typeface="Calibri"/>
            </a:endParaRPr>
          </a:p>
        </p:txBody>
      </p:sp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694ADD-2FEB-1CD3-A029-FD4284EB9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830" y="4024576"/>
            <a:ext cx="3249346" cy="4593804"/>
          </a:xfrm>
          <a:prstGeom prst="rect">
            <a:avLst/>
          </a:prstGeom>
        </p:spPr>
      </p:pic>
      <p:pic>
        <p:nvPicPr>
          <p:cNvPr id="6" name="그림 5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73B3C2-C342-7319-5695-1F9540FBB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537" y="4024576"/>
            <a:ext cx="4929190" cy="4593802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742B9E3-F42B-E26D-10DE-E66072820291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</p:spTree>
    <p:extLst>
      <p:ext uri="{BB962C8B-B14F-4D97-AF65-F5344CB8AC3E}">
        <p14:creationId xmlns:p14="http://schemas.microsoft.com/office/powerpoint/2010/main" val="45550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07C4D-AD10-D769-2D2A-94323458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스크린샷, 블랙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DCB9D2-56D6-3ADB-843D-10558275C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F8BC3BF-344D-6621-04C5-D39658C6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7" name="Picture 5" descr="스크린샷, 직사각형, 사각형, 사진 액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147CBB-4482-D1F0-4B69-4821EFABF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9" name="그림 8" descr="폰트, 그래픽, 원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2216AC-19A5-9756-1AE3-A574AE8DE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17" y="1934362"/>
            <a:ext cx="1219200" cy="71437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48DAA4-0367-501C-7C69-DA85DB3611C3}"/>
              </a:ext>
            </a:extLst>
          </p:cNvPr>
          <p:cNvSpPr>
            <a:spLocks noGrp="1"/>
          </p:cNvSpPr>
          <p:nvPr/>
        </p:nvSpPr>
        <p:spPr>
          <a:xfrm>
            <a:off x="12150388" y="4133819"/>
            <a:ext cx="332043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>
                <a:latin typeface="Pretendard Regular"/>
                <a:ea typeface="Pretendard Regular"/>
              </a:rPr>
              <a:t>로그인 시도가 있을 시 </a:t>
            </a:r>
            <a:r>
              <a:rPr lang="ko-KR" altLang="en-US" sz="3000" err="1">
                <a:latin typeface="Pretendard Regular"/>
                <a:ea typeface="Pretendard Regular"/>
              </a:rPr>
              <a:t>입력값이</a:t>
            </a:r>
            <a:r>
              <a:rPr lang="ko-KR" altLang="en-US" sz="3000">
                <a:latin typeface="Pretendard Regular"/>
                <a:ea typeface="Pretendard Regular"/>
              </a:rPr>
              <a:t> </a:t>
            </a:r>
            <a:r>
              <a:rPr lang="ko-KR" altLang="en-US" sz="3000" err="1">
                <a:latin typeface="Pretendard Regular"/>
                <a:ea typeface="Pretendard Regular"/>
              </a:rPr>
              <a:t>user</a:t>
            </a:r>
            <a:r>
              <a:rPr lang="ko-KR" altLang="en-US" sz="3000">
                <a:latin typeface="Pretendard Regular"/>
                <a:ea typeface="Pretendard Regular"/>
              </a:rPr>
              <a:t> </a:t>
            </a:r>
            <a:r>
              <a:rPr lang="ko-KR" altLang="en-US" sz="3000" err="1">
                <a:latin typeface="Pretendard Regular"/>
                <a:ea typeface="Pretendard Regular"/>
              </a:rPr>
              <a:t>table에</a:t>
            </a:r>
            <a:r>
              <a:rPr lang="ko-KR" altLang="en-US" sz="3000">
                <a:latin typeface="Pretendard Regular"/>
                <a:ea typeface="Pretendard Regular"/>
              </a:rPr>
              <a:t> 있는 지 확인.</a:t>
            </a:r>
            <a:endParaRPr lang="ko-KR" sz="3000">
              <a:latin typeface="Pretendard Regular"/>
              <a:ea typeface="Pretendard Regular"/>
            </a:endParaRPr>
          </a:p>
          <a:p>
            <a:r>
              <a:rPr lang="ko-KR" altLang="en-US" sz="3000">
                <a:latin typeface="Pretendard Regular"/>
                <a:ea typeface="Pretendard Regular"/>
              </a:rPr>
              <a:t>확인 후 해당 데이터가 있다면 </a:t>
            </a:r>
            <a:r>
              <a:rPr lang="ko-KR" altLang="en-US" sz="3000" err="1">
                <a:latin typeface="Pretendard Regular"/>
                <a:ea typeface="Pretendard Regular"/>
              </a:rPr>
              <a:t>JWT토큰</a:t>
            </a:r>
            <a:r>
              <a:rPr lang="ko-KR" altLang="en-US" sz="3000">
                <a:latin typeface="Pretendard Regular"/>
                <a:ea typeface="Pretendard Regular"/>
              </a:rPr>
              <a:t> 생성.</a:t>
            </a:r>
            <a:endParaRPr lang="ko-KR" sz="3000">
              <a:latin typeface="Pretendard Regular"/>
              <a:ea typeface="Pretendard Regular"/>
            </a:endParaRPr>
          </a:p>
        </p:txBody>
      </p:sp>
      <p:pic>
        <p:nvPicPr>
          <p:cNvPr id="4" name="그림 3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49FF48-7892-CA5D-81FA-D4ED4701E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043" y="3960317"/>
            <a:ext cx="3146870" cy="452479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27D519-42D7-11B8-4255-D30F1E51350E}"/>
              </a:ext>
            </a:extLst>
          </p:cNvPr>
          <p:cNvGrpSpPr/>
          <p:nvPr/>
        </p:nvGrpSpPr>
        <p:grpSpPr>
          <a:xfrm>
            <a:off x="774700" y="1435100"/>
            <a:ext cx="16370300" cy="2082800"/>
            <a:chOff x="774700" y="1435100"/>
            <a:chExt cx="16370300" cy="2082800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1617A2F-FBDA-0144-7692-F89709161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701800"/>
              <a:ext cx="16002000" cy="1181100"/>
            </a:xfrm>
            <a:prstGeom prst="rect">
              <a:avLst/>
            </a:prstGeom>
            <a:effectLst>
              <a:outerShdw dist="126586" dir="5400000">
                <a:srgbClr val="E6E6E6">
                  <a:alpha val="100000"/>
                </a:srgbClr>
              </a:outerShdw>
            </a:effectLst>
          </p:spPr>
        </p:pic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3F4FA916-4897-1AB9-C38E-163889F22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700" y="1435100"/>
              <a:ext cx="2501900" cy="2082800"/>
            </a:xfrm>
            <a:prstGeom prst="rect">
              <a:avLst/>
            </a:prstGeom>
          </p:spPr>
        </p:pic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41CE69A5-BC95-528D-D1BD-775445729316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000">
                <a:ea typeface="Pretendard Light"/>
                <a:cs typeface="Calibri"/>
              </a:rPr>
              <a:t>실행 흐름</a:t>
            </a:r>
          </a:p>
        </p:txBody>
      </p:sp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0A1908-F66B-DDA0-7D21-48F5871FE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128" y="3958463"/>
            <a:ext cx="4064226" cy="4528506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78873F6-2283-F834-4A5B-3659D116DD8C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100" spc="-100">
                <a:solidFill>
                  <a:srgbClr val="000000"/>
                </a:solidFill>
                <a:latin typeface="Anek Bangla Expanded Bold"/>
              </a:rPr>
              <a:t>FITCLO</a:t>
            </a:r>
          </a:p>
        </p:txBody>
      </p:sp>
    </p:spTree>
    <p:extLst>
      <p:ext uri="{BB962C8B-B14F-4D97-AF65-F5344CB8AC3E}">
        <p14:creationId xmlns:p14="http://schemas.microsoft.com/office/powerpoint/2010/main" val="163269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7D9E3B3467344489684DCF3A05DDD8" ma:contentTypeVersion="14" ma:contentTypeDescription="새 문서를 만듭니다." ma:contentTypeScope="" ma:versionID="a0ab3c1c1214b57240e3f36d07054445">
  <xsd:schema xmlns:xsd="http://www.w3.org/2001/XMLSchema" xmlns:xs="http://www.w3.org/2001/XMLSchema" xmlns:p="http://schemas.microsoft.com/office/2006/metadata/properties" xmlns:ns2="14e61cfd-7326-4d92-af4a-23e510d0bb91" xmlns:ns3="cb1de322-7e51-48a8-807a-3b656e104881" targetNamespace="http://schemas.microsoft.com/office/2006/metadata/properties" ma:root="true" ma:fieldsID="0bd2adfdb0427640582dd7859ce0340b" ns2:_="" ns3:_="">
    <xsd:import namespace="14e61cfd-7326-4d92-af4a-23e510d0bb91"/>
    <xsd:import namespace="cb1de322-7e51-48a8-807a-3b656e1048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61cfd-7326-4d92-af4a-23e510d0b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8000a940-ae6c-43da-b619-de366c7f0a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1de322-7e51-48a8-807a-3b656e10488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c52668d-b376-42f7-8873-7c54f70dcdf3}" ma:internalName="TaxCatchAll" ma:showField="CatchAllData" ma:web="cb1de322-7e51-48a8-807a-3b656e1048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4e61cfd-7326-4d92-af4a-23e510d0bb91">
      <Terms xmlns="http://schemas.microsoft.com/office/infopath/2007/PartnerControls"/>
    </lcf76f155ced4ddcb4097134ff3c332f>
    <TaxCatchAll xmlns="cb1de322-7e51-48a8-807a-3b656e104881" xsi:nil="true"/>
  </documentManagement>
</p:properties>
</file>

<file path=customXml/itemProps1.xml><?xml version="1.0" encoding="utf-8"?>
<ds:datastoreItem xmlns:ds="http://schemas.openxmlformats.org/officeDocument/2006/customXml" ds:itemID="{3AEDD556-1068-432C-ADD6-5B0FC554D268}">
  <ds:schemaRefs>
    <ds:schemaRef ds:uri="14e61cfd-7326-4d92-af4a-23e510d0bb91"/>
    <ds:schemaRef ds:uri="cb1de322-7e51-48a8-807a-3b656e1048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50F0B9-FAB0-419F-9688-26C90B8DE3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9140D6-7828-4B30-981B-21736F60FACA}">
  <ds:schemaRefs>
    <ds:schemaRef ds:uri="14e61cfd-7326-4d92-af4a-23e510d0bb91"/>
    <ds:schemaRef ds:uri="cb1de322-7e51-48a8-807a-3b656e1048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41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revision>187</cp:revision>
  <dcterms:created xsi:type="dcterms:W3CDTF">2006-08-16T00:00:00Z</dcterms:created>
  <dcterms:modified xsi:type="dcterms:W3CDTF">2025-06-27T03:41:28Z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0x010100137D9E3B3467344489684DCF3A05DDD8</vt:lpwstr>
  </property>
  <property fmtid="{D5CDD505-2E9C-101B-9397-08002B2CF9AE}" pid="3" name="MediaServiceImageTags">
    <vt:lpwstr/>
  </property>
</Properties>
</file>